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85" r:id="rId13"/>
    <p:sldId id="287" r:id="rId14"/>
    <p:sldId id="288" r:id="rId15"/>
    <p:sldId id="289" r:id="rId16"/>
    <p:sldId id="290" r:id="rId17"/>
    <p:sldId id="291" r:id="rId18"/>
    <p:sldId id="292" r:id="rId19"/>
    <p:sldId id="293" r:id="rId20"/>
    <p:sldId id="29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77"/>
  </p:normalViewPr>
  <p:slideViewPr>
    <p:cSldViewPr snapToGrid="0">
      <p:cViewPr varScale="1">
        <p:scale>
          <a:sx n="70" d="100"/>
          <a:sy n="70" d="100"/>
        </p:scale>
        <p:origin x="53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2841BF-66FB-4B89-AE35-3D1770DC3FF2}" type="datetimeFigureOut">
              <a:rPr lang="en-GB" smtClean="0"/>
              <a:t>08/04/2025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0B3A8B-6435-446C-9F87-8F1A188FA50D}" type="slidenum">
              <a:rPr lang="en-GB" smtClean="0"/>
              <a:t>‹#›</a:t>
            </a:fld>
            <a:endParaRPr lang="en-GB"/>
          </a:p>
        </p:txBody>
      </p:sp>
    </p:spTree>
    <p:extLst>
      <p:ext uri="{BB962C8B-B14F-4D97-AF65-F5344CB8AC3E}">
        <p14:creationId xmlns:p14="http://schemas.microsoft.com/office/powerpoint/2010/main" val="2696091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ea typeface="Roboto Light" panose="02000000000000000000" pitchFamily="2" charset="0"/>
              </a:rPr>
              <a:t>Ask the students if they have heard of operational research. Often not many people have. (Text appears on click/moving forward).</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The answer on the slide can also be stated as “OR involves using maths to solve problems or make better decisions”. It is a little unspecific as an answer – that’s because OR is useful in many real-world situations! </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OR is used today by many businesses – shops, airlines, architects, hospitals, local government and central government. </a:t>
            </a:r>
          </a:p>
          <a:p>
            <a:pPr defTabSz="990752">
              <a:defRPr/>
            </a:pPr>
            <a:endParaRPr lang="en-GB" dirty="0">
              <a:ea typeface="Roboto Light" panose="02000000000000000000" pitchFamily="2" charset="0"/>
            </a:endParaRPr>
          </a:p>
          <a:p>
            <a:pPr defTabSz="990752">
              <a:defRPr/>
            </a:pPr>
            <a:r>
              <a:rPr lang="en-GB" dirty="0">
                <a:ea typeface="Roboto Light" panose="02000000000000000000" pitchFamily="2" charset="0"/>
              </a:rPr>
              <a:t>There are some in depth examples of OR on the following slides. Feel free to include your own.</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12</a:t>
            </a:fld>
            <a:endParaRPr lang="en-GB"/>
          </a:p>
        </p:txBody>
      </p:sp>
    </p:spTree>
    <p:extLst>
      <p:ext uri="{BB962C8B-B14F-4D97-AF65-F5344CB8AC3E}">
        <p14:creationId xmlns:p14="http://schemas.microsoft.com/office/powerpoint/2010/main" val="819144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a typeface="Roboto Light" panose="02000000000000000000" pitchFamily="2" charset="0"/>
              </a:rPr>
              <a:t>Please feel free to paraphrase the below:</a:t>
            </a:r>
          </a:p>
          <a:p>
            <a:endParaRPr lang="en-GB" sz="1200" dirty="0">
              <a:ea typeface="Roboto Light" panose="02000000000000000000" pitchFamily="2" charset="0"/>
            </a:endParaRPr>
          </a:p>
          <a:p>
            <a:r>
              <a:rPr lang="en-GB" sz="1200" dirty="0">
                <a:ea typeface="Roboto Light" panose="02000000000000000000" pitchFamily="2" charset="0"/>
              </a:rPr>
              <a:t>Supermarkets use teams of OR professionals to solve problems and make decisions, such as understanding consumer buying patterns, deciding how many staff they should allocate to a shift and calculating the optimal quantity and delivery times of their products.</a:t>
            </a:r>
          </a:p>
          <a:p>
            <a:endParaRPr lang="en-GB" sz="1200" dirty="0">
              <a:ea typeface="Roboto Light" panose="02000000000000000000" pitchFamily="2" charset="0"/>
            </a:endParaRPr>
          </a:p>
          <a:p>
            <a:r>
              <a:rPr lang="en-GB" sz="1200" dirty="0">
                <a:ea typeface="Roboto Light" panose="02000000000000000000" pitchFamily="2" charset="0"/>
              </a:rPr>
              <a:t>Supermarket loyalty cards, like a Tesco’s Clubcard, are a great example of OR in action. Loyalty cards let supermarkets track what their customers are buying, creating huge amounts of data for operational researchers to work with. They can use statistics to search for patterns in the data, attempting to predict how customers will behave in the future. </a:t>
            </a:r>
          </a:p>
          <a:p>
            <a:endParaRPr lang="en-GB" sz="1200" dirty="0">
              <a:ea typeface="Roboto Light" panose="02000000000000000000" pitchFamily="2" charset="0"/>
            </a:endParaRPr>
          </a:p>
          <a:p>
            <a:r>
              <a:rPr lang="en-GB" sz="1200" dirty="0">
                <a:ea typeface="Roboto Light" panose="02000000000000000000" pitchFamily="2" charset="0"/>
              </a:rPr>
              <a:t>For example, the data might show that people buy lots of milk on a Saturday, in which case the supermarket would know to stock up on Friday evening. It might also show that lots of people shop at certain times, or on a particular day, so the store managers would know to have more staff members working at that time. </a:t>
            </a:r>
          </a:p>
          <a:p>
            <a:endParaRPr lang="en-GB" sz="1200" dirty="0">
              <a:ea typeface="Roboto Light" panose="02000000000000000000" pitchFamily="2" charset="0"/>
            </a:endParaRPr>
          </a:p>
          <a:p>
            <a:r>
              <a:rPr lang="en-GB" sz="1200" dirty="0">
                <a:ea typeface="Roboto Light" panose="02000000000000000000" pitchFamily="2" charset="0"/>
              </a:rPr>
              <a:t>Most supermarkets also incorporate weather forecasting data, obtained from weather stations near each of their stores to optimise this further by making sure they have extra BBQ food in towns that are expecting sunny weekends.</a:t>
            </a:r>
          </a:p>
          <a:p>
            <a:endParaRPr lang="en-GB" sz="1200" dirty="0">
              <a:ea typeface="Roboto Light" panose="02000000000000000000" pitchFamily="2" charset="0"/>
            </a:endParaRPr>
          </a:p>
          <a:p>
            <a:r>
              <a:rPr lang="en-GB" sz="1200" dirty="0">
                <a:ea typeface="Roboto Light" panose="02000000000000000000" pitchFamily="2" charset="0"/>
              </a:rPr>
              <a:t>It’s easy to see what a big impact OR has on making the right decisions for supermarkets – helping them keep customers happy and make profits!</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13</a:t>
            </a:fld>
            <a:endParaRPr lang="en-GB"/>
          </a:p>
        </p:txBody>
      </p:sp>
    </p:spTree>
    <p:extLst>
      <p:ext uri="{BB962C8B-B14F-4D97-AF65-F5344CB8AC3E}">
        <p14:creationId xmlns:p14="http://schemas.microsoft.com/office/powerpoint/2010/main" val="3267997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Roboto Light" panose="02000000000000000000" pitchFamily="2" charset="0"/>
              </a:rPr>
              <a:t>Please feel free to paraphrase the below:</a:t>
            </a:r>
          </a:p>
          <a:p>
            <a:endParaRPr lang="en-GB" sz="1200" dirty="0"/>
          </a:p>
          <a:p>
            <a:r>
              <a:rPr lang="en-GB" sz="1200" dirty="0"/>
              <a:t>Operational researchers at places like British Airways are involved in a lot of decision-making.</a:t>
            </a:r>
          </a:p>
          <a:p>
            <a:r>
              <a:rPr lang="en-GB" sz="1200" dirty="0"/>
              <a:t> </a:t>
            </a:r>
          </a:p>
          <a:p>
            <a:r>
              <a:rPr lang="en-GB" sz="1200" dirty="0"/>
              <a:t>When you book a holiday, OR has been used to decide where an airline will fly to and how much they charge you for your ticket, using customer buying patterns and forecasting to predict demand.</a:t>
            </a:r>
          </a:p>
          <a:p>
            <a:endParaRPr lang="en-GB" dirty="0"/>
          </a:p>
          <a:p>
            <a:r>
              <a:rPr lang="en-GB" sz="1200" dirty="0"/>
              <a:t>When you arrive at the airport, OR has been used to minimise queueing times, and simulations are used to model the flow of passengers through the terminal to ensure staff members and equipment are in the right places at the right time.</a:t>
            </a:r>
          </a:p>
          <a:p>
            <a:endParaRPr lang="en-GB" dirty="0"/>
          </a:p>
          <a:p>
            <a:r>
              <a:rPr lang="en-GB" sz="1200" dirty="0"/>
              <a:t>When you board the plane, OR has helped choose a boarding strategy and ensure your plane leaves on time. OR is even used to forecast how many passengers are likely to cancel their holiday!</a:t>
            </a:r>
          </a:p>
          <a:p>
            <a:endParaRPr lang="en-GB" sz="1200" dirty="0"/>
          </a:p>
          <a:p>
            <a:r>
              <a:rPr lang="en-GB" sz="1200" dirty="0"/>
              <a:t>Just like supermarkets, airlines rely heavily on OR to make better, more informed decisions that result in better outcomes for their business.</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14</a:t>
            </a:fld>
            <a:endParaRPr lang="en-GB"/>
          </a:p>
        </p:txBody>
      </p:sp>
    </p:spTree>
    <p:extLst>
      <p:ext uri="{BB962C8B-B14F-4D97-AF65-F5344CB8AC3E}">
        <p14:creationId xmlns:p14="http://schemas.microsoft.com/office/powerpoint/2010/main" val="720826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Roboto Light" panose="02000000000000000000" pitchFamily="2" charset="0"/>
              </a:rPr>
              <a:t>Please feel free to paraphrase the below:</a:t>
            </a:r>
          </a:p>
          <a:p>
            <a:endParaRPr lang="en-GB" dirty="0">
              <a:ea typeface="Roboto Light" panose="02000000000000000000" pitchFamily="2" charset="0"/>
            </a:endParaRPr>
          </a:p>
          <a:p>
            <a:r>
              <a:rPr lang="en-GB" dirty="0">
                <a:ea typeface="Roboto Light" panose="02000000000000000000" pitchFamily="2" charset="0"/>
              </a:rPr>
              <a:t>Some hospitals have dedicated OR teams to help with resource </a:t>
            </a:r>
            <a:r>
              <a:rPr lang="en-GB" b="1" dirty="0">
                <a:ea typeface="Roboto Light" panose="02000000000000000000" pitchFamily="2" charset="0"/>
              </a:rPr>
              <a:t>allocation</a:t>
            </a:r>
            <a:r>
              <a:rPr lang="en-GB" dirty="0">
                <a:ea typeface="Roboto Light" panose="02000000000000000000" pitchFamily="2" charset="0"/>
              </a:rPr>
              <a:t> – especially if they have multiple </a:t>
            </a:r>
            <a:r>
              <a:rPr lang="en-GB" b="1" dirty="0">
                <a:ea typeface="Roboto Light" panose="02000000000000000000" pitchFamily="2" charset="0"/>
              </a:rPr>
              <a:t>specialities</a:t>
            </a:r>
            <a:r>
              <a:rPr lang="en-GB" dirty="0">
                <a:ea typeface="Roboto Light" panose="02000000000000000000" pitchFamily="2" charset="0"/>
              </a:rPr>
              <a:t>. The OR staff </a:t>
            </a:r>
            <a:r>
              <a:rPr lang="en-GB" b="1" dirty="0">
                <a:ea typeface="Roboto Light" panose="02000000000000000000" pitchFamily="2" charset="0"/>
              </a:rPr>
              <a:t>allocate</a:t>
            </a:r>
            <a:r>
              <a:rPr lang="en-GB" dirty="0">
                <a:ea typeface="Roboto Light" panose="02000000000000000000" pitchFamily="2" charset="0"/>
              </a:rPr>
              <a:t> patients, equipment and surgical teams to operating theatres based on the urgency and specific requirements of each patient – some operations need specialist equipment and others do not and it’s not very efficient to have a ‘general’ patient in a ‘specialist’ surgery.</a:t>
            </a:r>
          </a:p>
          <a:p>
            <a:endParaRPr lang="en-GB" dirty="0">
              <a:ea typeface="Roboto Light" panose="02000000000000000000" pitchFamily="2" charset="0"/>
            </a:endParaRPr>
          </a:p>
          <a:p>
            <a:r>
              <a:rPr lang="en-GB" dirty="0">
                <a:ea typeface="Roboto Light" panose="02000000000000000000" pitchFamily="2" charset="0"/>
              </a:rPr>
              <a:t>The OR team have to set a schedule, which is made complicated by the fact that how long an operation takes can be hard to predict and an emergency patient might need immediate attention and throw off the rest of the rota!</a:t>
            </a:r>
            <a:br>
              <a:rPr lang="en-GB" dirty="0">
                <a:ea typeface="Roboto Light" panose="02000000000000000000" pitchFamily="2" charset="0"/>
              </a:rPr>
            </a:br>
            <a:br>
              <a:rPr lang="en-GB" dirty="0">
                <a:ea typeface="Roboto Light" panose="02000000000000000000" pitchFamily="2" charset="0"/>
              </a:rPr>
            </a:br>
            <a:r>
              <a:rPr lang="en-GB" dirty="0">
                <a:ea typeface="Roboto Light" panose="02000000000000000000" pitchFamily="2" charset="0"/>
              </a:rPr>
              <a:t>OR researchers designed an </a:t>
            </a:r>
            <a:r>
              <a:rPr lang="en-GB" b="1" dirty="0">
                <a:ea typeface="Roboto Light" panose="02000000000000000000" pitchFamily="2" charset="0"/>
              </a:rPr>
              <a:t>algorithm</a:t>
            </a:r>
            <a:r>
              <a:rPr lang="en-GB" dirty="0">
                <a:ea typeface="Roboto Light" panose="02000000000000000000" pitchFamily="2" charset="0"/>
              </a:rPr>
              <a:t> to </a:t>
            </a:r>
            <a:r>
              <a:rPr lang="en-GB" b="1" dirty="0">
                <a:ea typeface="Roboto Light" panose="02000000000000000000" pitchFamily="2" charset="0"/>
              </a:rPr>
              <a:t>optimise</a:t>
            </a:r>
            <a:r>
              <a:rPr lang="en-GB" dirty="0">
                <a:ea typeface="Roboto Light" panose="02000000000000000000" pitchFamily="2" charset="0"/>
              </a:rPr>
              <a:t> kidney transplant surgery – imagine somebody needs a kidney transplant and their family member is willing to be a donor, but is </a:t>
            </a:r>
            <a:r>
              <a:rPr lang="en-GB" b="1" dirty="0">
                <a:ea typeface="Roboto Light" panose="02000000000000000000" pitchFamily="2" charset="0"/>
              </a:rPr>
              <a:t>incompatible</a:t>
            </a:r>
            <a:r>
              <a:rPr lang="en-GB" dirty="0">
                <a:ea typeface="Roboto Light" panose="02000000000000000000" pitchFamily="2" charset="0"/>
              </a:rPr>
              <a:t>. The algorithm identifies patients in this situation and matches them up so they can swap donors, and both patients receive the kidney that they need.</a:t>
            </a:r>
          </a:p>
          <a:p>
            <a:endParaRPr lang="en-GB" dirty="0">
              <a:ea typeface="Roboto Light" panose="02000000000000000000" pitchFamily="2" charset="0"/>
            </a:endParaRPr>
          </a:p>
          <a:p>
            <a:r>
              <a:rPr lang="en-GB" dirty="0">
                <a:ea typeface="Roboto Light" panose="02000000000000000000" pitchFamily="2" charset="0"/>
              </a:rPr>
              <a:t>The surgery has to take place </a:t>
            </a:r>
            <a:r>
              <a:rPr lang="en-GB" b="1" dirty="0">
                <a:ea typeface="Roboto Light" panose="02000000000000000000" pitchFamily="2" charset="0"/>
              </a:rPr>
              <a:t>simultaneously</a:t>
            </a:r>
            <a:r>
              <a:rPr lang="en-GB" dirty="0">
                <a:ea typeface="Roboto Light" panose="02000000000000000000" pitchFamily="2" charset="0"/>
              </a:rPr>
              <a:t> to prevent anybody from backing out at the last minute, so the </a:t>
            </a:r>
            <a:r>
              <a:rPr lang="en-GB" b="1" dirty="0">
                <a:ea typeface="Roboto Light" panose="02000000000000000000" pitchFamily="2" charset="0"/>
              </a:rPr>
              <a:t>algorithm</a:t>
            </a:r>
            <a:r>
              <a:rPr lang="en-GB" dirty="0">
                <a:ea typeface="Roboto Light" panose="02000000000000000000" pitchFamily="2" charset="0"/>
              </a:rPr>
              <a:t> also has to take into account the nearest hospital with enough resources (theatres and surgical teams) to carry out the transplant when </a:t>
            </a:r>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15</a:t>
            </a:fld>
            <a:endParaRPr lang="en-GB"/>
          </a:p>
        </p:txBody>
      </p:sp>
    </p:spTree>
    <p:extLst>
      <p:ext uri="{BB962C8B-B14F-4D97-AF65-F5344CB8AC3E}">
        <p14:creationId xmlns:p14="http://schemas.microsoft.com/office/powerpoint/2010/main" val="2226183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GB" dirty="0"/>
              <a:t>Decision-making</a:t>
            </a:r>
            <a:r>
              <a:rPr lang="en-GB" baseline="0" dirty="0"/>
              <a:t> and problem-solving in business can be complicated and messy.  </a:t>
            </a:r>
          </a:p>
          <a:p>
            <a:pPr defTabSz="990752">
              <a:defRPr/>
            </a:pPr>
            <a:r>
              <a:rPr lang="en-GB" baseline="0" dirty="0"/>
              <a:t>It may not be clear what the main problem is, what the outcome of different actions may be or how well things are currently working, and there may be lots of different factors to consider. </a:t>
            </a:r>
          </a:p>
          <a:p>
            <a:pPr defTabSz="990752">
              <a:defRPr/>
            </a:pPr>
            <a:endParaRPr lang="en-GB" dirty="0"/>
          </a:p>
          <a:p>
            <a:pPr defTabSz="990752">
              <a:defRPr/>
            </a:pPr>
            <a:r>
              <a:rPr lang="en-GB" baseline="0" dirty="0"/>
              <a:t>For example, if things don’t go well when businesses make big changes, they might upset customers, slow down production or create a need for extra staff training. Any of these could have a negative impact on the business. OR can help to reduce the chances of this happening.</a:t>
            </a: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16</a:t>
            </a:fld>
            <a:endParaRPr lang="en-GB"/>
          </a:p>
        </p:txBody>
      </p:sp>
    </p:spTree>
    <p:extLst>
      <p:ext uri="{BB962C8B-B14F-4D97-AF65-F5344CB8AC3E}">
        <p14:creationId xmlns:p14="http://schemas.microsoft.com/office/powerpoint/2010/main" val="3629426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commonly used OR techniques include:</a:t>
            </a:r>
          </a:p>
          <a:p>
            <a:endParaRPr lang="en-GB" dirty="0"/>
          </a:p>
          <a:p>
            <a:r>
              <a:rPr lang="en-GB" b="0" dirty="0"/>
              <a:t>Optimisation </a:t>
            </a:r>
            <a:r>
              <a:rPr lang="en-GB" dirty="0"/>
              <a:t>– making something more effective - depending on what variable is most important (manufacturing something quickly, or maximising</a:t>
            </a:r>
            <a:r>
              <a:rPr lang="en-GB" baseline="0" dirty="0"/>
              <a:t> profit?), optimisation will find the best use of limited resources.</a:t>
            </a:r>
          </a:p>
          <a:p>
            <a:endParaRPr lang="en-GB" baseline="0" dirty="0"/>
          </a:p>
          <a:p>
            <a:r>
              <a:rPr lang="en-GB" baseline="0" dirty="0"/>
              <a:t>Simulation – this modelling tool is fantastic when there are a lot of different ways to solve a problem as you can try lots of different solutions until you find the best one. It also allows something to be tested in a safe way, for example, organisations like the NHS have to be careful when making changes as lives could be at risk!</a:t>
            </a:r>
          </a:p>
          <a:p>
            <a:endParaRPr lang="en-GB" baseline="0" dirty="0"/>
          </a:p>
          <a:p>
            <a:r>
              <a:rPr lang="en-GB" baseline="0" dirty="0"/>
              <a:t>Forecasting – forecasting can be used to try and predict unknown factors, to help keep a business running smoothly. For example, estimating customer demand so companies know which goods to produce or forecasting the impact of rush hour traffic on a delivery route, so the driver can stay on schedule.</a:t>
            </a:r>
          </a:p>
          <a:p>
            <a:endParaRPr lang="en-GB" baseline="0" dirty="0"/>
          </a:p>
          <a:p>
            <a:r>
              <a:rPr lang="en-GB" baseline="0" dirty="0"/>
              <a:t>Also many more techniques – including algorithms! </a:t>
            </a:r>
            <a:endParaRPr lang="en-GB" dirty="0"/>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17</a:t>
            </a:fld>
            <a:endParaRPr lang="en-GB"/>
          </a:p>
        </p:txBody>
      </p:sp>
    </p:spTree>
    <p:extLst>
      <p:ext uri="{BB962C8B-B14F-4D97-AF65-F5344CB8AC3E}">
        <p14:creationId xmlns:p14="http://schemas.microsoft.com/office/powerpoint/2010/main" val="1405689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So where can OR take you? Employers who recruit for O.R. analyst are large and varied, spanning across all different industries. </a:t>
            </a:r>
          </a:p>
          <a:p>
            <a:pPr algn="just"/>
            <a:r>
              <a:rPr lang="en-GB" dirty="0"/>
              <a:t>So this is a non-exhaustive list of businesses that use OR. These are not endorsed by the OR Society but are designed to show the variety of careers in OR. </a:t>
            </a:r>
            <a:endParaRPr lang="en-GB" dirty="0">
              <a:cs typeface="Calibri"/>
            </a:endParaRPr>
          </a:p>
          <a:p>
            <a:pPr algn="just"/>
            <a:r>
              <a:rPr lang="en-GB" dirty="0"/>
              <a:t>As you can see from the slide, there are various organisations across so many industries that use OR. For example, the government is a big employer of OR analysts, with more than 25 government departments and agencies relying on OR analysts to help them find solutions to complex managements problems. Other organisations from other industries also rely on OR analysts like, EY, British Airways, IBM and the Royal Bank of Scotland just to name a few!</a:t>
            </a:r>
            <a:endParaRPr lang="en-GB" dirty="0">
              <a:cs typeface="Calibri"/>
            </a:endParaRPr>
          </a:p>
          <a:p>
            <a:pPr algn="just"/>
            <a:r>
              <a:rPr lang="en-GB" dirty="0"/>
              <a:t>OR analysis will typically work with colleagues in areas such as economics, statistics, social research and science. </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18</a:t>
            </a:fld>
            <a:endParaRPr lang="en-GB"/>
          </a:p>
        </p:txBody>
      </p:sp>
    </p:spTree>
    <p:extLst>
      <p:ext uri="{BB962C8B-B14F-4D97-AF65-F5344CB8AC3E}">
        <p14:creationId xmlns:p14="http://schemas.microsoft.com/office/powerpoint/2010/main" val="1523165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are interested in OR here are a few next steps. You can continue studying Maths at GCSE and A Level and then further on into university.</a:t>
            </a:r>
          </a:p>
          <a:p>
            <a:r>
              <a:rPr lang="en-GB" dirty="0"/>
              <a:t>Not many universities offer OR degrees, although some offer maths and OR degrees or similar. OR is often a module in a maths or business studies degree and can be hard to find on its own.</a:t>
            </a:r>
            <a:r>
              <a:rPr lang="en-US" dirty="0"/>
              <a:t> </a:t>
            </a:r>
            <a:endParaRPr lang="en-GB" dirty="0"/>
          </a:p>
          <a:p>
            <a:r>
              <a:rPr lang="en-GB" dirty="0"/>
              <a:t> </a:t>
            </a:r>
            <a:endParaRPr lang="en-GB" dirty="0">
              <a:cs typeface="Calibri"/>
            </a:endParaRPr>
          </a:p>
          <a:p>
            <a:r>
              <a:rPr lang="en-GB" dirty="0"/>
              <a:t>STEM degrees (science, technology, engineering and maths) show a skill set and analytical way of thinking that is often beneficial to people working in OR and are a good alternative to an (often elusive) OR degree.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19</a:t>
            </a:fld>
            <a:endParaRPr lang="en-GB"/>
          </a:p>
        </p:txBody>
      </p:sp>
    </p:spTree>
    <p:extLst>
      <p:ext uri="{BB962C8B-B14F-4D97-AF65-F5344CB8AC3E}">
        <p14:creationId xmlns:p14="http://schemas.microsoft.com/office/powerpoint/2010/main" val="889418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For more information on OR and how to get into OR, visit the OR Society website or twitter. Any questions?</a:t>
            </a:r>
          </a:p>
          <a:p>
            <a:endParaRPr lang="en-GB" dirty="0"/>
          </a:p>
        </p:txBody>
      </p:sp>
      <p:sp>
        <p:nvSpPr>
          <p:cNvPr id="4" name="Slide Number Placeholder 3"/>
          <p:cNvSpPr>
            <a:spLocks noGrp="1"/>
          </p:cNvSpPr>
          <p:nvPr>
            <p:ph type="sldNum" sz="quarter" idx="5"/>
          </p:nvPr>
        </p:nvSpPr>
        <p:spPr/>
        <p:txBody>
          <a:bodyPr/>
          <a:lstStyle/>
          <a:p>
            <a:fld id="{7AD081EA-410B-4A7C-B2AB-3B86C5780755}" type="slidenum">
              <a:rPr lang="en-GB" smtClean="0"/>
              <a:t>20</a:t>
            </a:fld>
            <a:endParaRPr lang="en-GB"/>
          </a:p>
        </p:txBody>
      </p:sp>
    </p:spTree>
    <p:extLst>
      <p:ext uri="{BB962C8B-B14F-4D97-AF65-F5344CB8AC3E}">
        <p14:creationId xmlns:p14="http://schemas.microsoft.com/office/powerpoint/2010/main" val="966403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83945-0984-D642-A3FA-B3ECAE20C0E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3F0A80-FBD4-DC23-17FB-658C098C7F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937D9A0-B70B-6F0D-4385-90CCAC765110}"/>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5" name="Footer Placeholder 4">
            <a:extLst>
              <a:ext uri="{FF2B5EF4-FFF2-40B4-BE49-F238E27FC236}">
                <a16:creationId xmlns:a16="http://schemas.microsoft.com/office/drawing/2014/main" id="{5432A503-2413-80E8-B29B-835F6F6142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34CFB3-16EB-8CAF-9882-99F2482D4F65}"/>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8" name="Picture 7">
            <a:extLst>
              <a:ext uri="{FF2B5EF4-FFF2-40B4-BE49-F238E27FC236}">
                <a16:creationId xmlns:a16="http://schemas.microsoft.com/office/drawing/2014/main" id="{8A60F8D5-E2DC-C9F4-BEAB-1F61325A75D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12" name="Graphic 11">
            <a:extLst>
              <a:ext uri="{FF2B5EF4-FFF2-40B4-BE49-F238E27FC236}">
                <a16:creationId xmlns:a16="http://schemas.microsoft.com/office/drawing/2014/main" id="{CFEBF15D-95AA-565D-C2AB-BB327EB5764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7448"/>
            <a:ext cx="3006460" cy="2125009"/>
          </a:xfrm>
          <a:prstGeom prst="rect">
            <a:avLst/>
          </a:prstGeom>
        </p:spPr>
      </p:pic>
    </p:spTree>
    <p:extLst>
      <p:ext uri="{BB962C8B-B14F-4D97-AF65-F5344CB8AC3E}">
        <p14:creationId xmlns:p14="http://schemas.microsoft.com/office/powerpoint/2010/main" val="1102228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6963BF5-209D-6F13-AEC0-D529E4468CA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36217B1-5D2C-9173-5D46-1C0D75F43C7A}"/>
              </a:ext>
            </a:extLst>
          </p:cNvPr>
          <p:cNvSpPr>
            <a:spLocks noGrp="1"/>
          </p:cNvSpPr>
          <p:nvPr>
            <p:ph type="title"/>
          </p:nvPr>
        </p:nvSpPr>
        <p:spPr>
          <a:xfrm>
            <a:off x="838200" y="983456"/>
            <a:ext cx="10515600" cy="1325563"/>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A0B167F-7B10-6FF1-CEEB-88E02F7CECF6}"/>
              </a:ext>
            </a:extLst>
          </p:cNvPr>
          <p:cNvSpPr>
            <a:spLocks noGrp="1"/>
          </p:cNvSpPr>
          <p:nvPr>
            <p:ph idx="1"/>
          </p:nvPr>
        </p:nvSpPr>
        <p:spPr>
          <a:xfrm>
            <a:off x="838200" y="2498271"/>
            <a:ext cx="10515600" cy="3678692"/>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46400A0-FA62-5D08-E4ED-97098D571578}"/>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5" name="Footer Placeholder 4">
            <a:extLst>
              <a:ext uri="{FF2B5EF4-FFF2-40B4-BE49-F238E27FC236}">
                <a16:creationId xmlns:a16="http://schemas.microsoft.com/office/drawing/2014/main" id="{D12370CB-EA7F-CD14-DA52-003479FD48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2A5403-7122-9EC0-3AF4-944B5D245996}"/>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11" name="Graphic 10">
            <a:extLst>
              <a:ext uri="{FF2B5EF4-FFF2-40B4-BE49-F238E27FC236}">
                <a16:creationId xmlns:a16="http://schemas.microsoft.com/office/drawing/2014/main" id="{00264461-873A-4809-3422-6DC2691A7B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1652509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64F236F-6D4E-195D-8821-1DD49586CB75}"/>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B5E925D4-72AB-2ED4-E73A-4C54B2FFDC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378E32DE-2ACA-D94B-4B02-E9AA95A07900}"/>
              </a:ext>
            </a:extLst>
          </p:cNvPr>
          <p:cNvSpPr>
            <a:spLocks noGrp="1"/>
          </p:cNvSpPr>
          <p:nvPr>
            <p:ph type="title"/>
          </p:nvPr>
        </p:nvSpPr>
        <p:spPr>
          <a:xfrm>
            <a:off x="831850" y="1709738"/>
            <a:ext cx="10515600" cy="2852737"/>
          </a:xfrm>
        </p:spPr>
        <p:txBody>
          <a:bodyPr anchor="b">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D60D580-3CB7-1D4B-6C11-33B2784260F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D715AC-5605-F506-4D80-D7E3231216B9}"/>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5" name="Footer Placeholder 4">
            <a:extLst>
              <a:ext uri="{FF2B5EF4-FFF2-40B4-BE49-F238E27FC236}">
                <a16:creationId xmlns:a16="http://schemas.microsoft.com/office/drawing/2014/main" id="{1A28E8ED-7EB0-E8C7-A1AB-574C98CA8B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278DFA-4F39-F859-CE1E-8243CCB9AF28}"/>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1669513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D53EA17-31EB-ADE1-7739-279C4A87FDFF}"/>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9E76B30-2224-F077-B318-CDD929E47186}"/>
              </a:ext>
            </a:extLst>
          </p:cNvPr>
          <p:cNvSpPr>
            <a:spLocks noGrp="1"/>
          </p:cNvSpPr>
          <p:nvPr>
            <p:ph type="title"/>
          </p:nvPr>
        </p:nvSpPr>
        <p:spPr>
          <a:xfrm>
            <a:off x="838200" y="1144588"/>
            <a:ext cx="10515600" cy="807780"/>
          </a:xfrm>
        </p:spPr>
        <p:txBody>
          <a:bodyPr>
            <a:normAutofit/>
          </a:bodyPr>
          <a:lstStyle>
            <a:lvl1pPr>
              <a:defRPr sz="40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4E5D16F-328A-6B5D-6F74-322EC0BE0D38}"/>
              </a:ext>
            </a:extLst>
          </p:cNvPr>
          <p:cNvSpPr>
            <a:spLocks noGrp="1"/>
          </p:cNvSpPr>
          <p:nvPr>
            <p:ph sz="half" idx="1"/>
          </p:nvPr>
        </p:nvSpPr>
        <p:spPr>
          <a:xfrm>
            <a:off x="838200" y="2121542"/>
            <a:ext cx="5181600" cy="4055421"/>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226D5B2-1443-0BAA-A190-093F7B14C7A3}"/>
              </a:ext>
            </a:extLst>
          </p:cNvPr>
          <p:cNvSpPr>
            <a:spLocks noGrp="1"/>
          </p:cNvSpPr>
          <p:nvPr>
            <p:ph sz="half" idx="2"/>
          </p:nvPr>
        </p:nvSpPr>
        <p:spPr>
          <a:xfrm>
            <a:off x="6172200" y="2131755"/>
            <a:ext cx="5181600" cy="4045207"/>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69F7E88E-622A-F22C-44F8-4262D229D298}"/>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6" name="Footer Placeholder 5">
            <a:extLst>
              <a:ext uri="{FF2B5EF4-FFF2-40B4-BE49-F238E27FC236}">
                <a16:creationId xmlns:a16="http://schemas.microsoft.com/office/drawing/2014/main" id="{6A8B04AB-24D2-F019-7B7B-345E2CC21C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7A8990-A016-9ED9-0DEE-3C885815AB08}"/>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D2D54F33-80DE-A3BE-1E07-13C98D04391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576922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D0A9C-EA29-F5DA-A91F-5031C61250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C190F6-9C9F-CE4B-6796-BBF961FA3F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A2EB3E3-6844-0A5E-EE14-0826F8D38D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74D1E75-5082-11DF-D1B8-7F35DC0C75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539A165-6072-9511-03F7-F5D1898EA78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FFE16C-AC6E-A5CD-2EA2-4A086B8324E1}"/>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8" name="Footer Placeholder 7">
            <a:extLst>
              <a:ext uri="{FF2B5EF4-FFF2-40B4-BE49-F238E27FC236}">
                <a16:creationId xmlns:a16="http://schemas.microsoft.com/office/drawing/2014/main" id="{528AB773-4013-863B-94AF-98AF5A4F3F3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89ED4E-45FE-7A61-F620-CB9D183E823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3727517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E6933C-E03A-DF3C-317C-77064FB7D5E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CC41CFB3-9F9E-2C53-B967-89B4397DE38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E27E0051-9E9D-17DC-9E5E-7A9390453264}"/>
              </a:ext>
            </a:extLst>
          </p:cNvPr>
          <p:cNvSpPr>
            <a:spLocks noGrp="1"/>
          </p:cNvSpPr>
          <p:nvPr>
            <p:ph type="title"/>
          </p:nvPr>
        </p:nvSpPr>
        <p:spPr>
          <a:xfrm>
            <a:off x="838200" y="952787"/>
            <a:ext cx="10515600" cy="1325563"/>
          </a:xfrm>
        </p:spPr>
        <p:txBody>
          <a:bodyPr>
            <a:normAutofit/>
          </a:bodyPr>
          <a:lstStyle>
            <a:lvl1pPr>
              <a:defRPr sz="36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DABBD828-C9F3-75B0-4FDB-0CCA5B1BDC95}"/>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4" name="Footer Placeholder 3">
            <a:extLst>
              <a:ext uri="{FF2B5EF4-FFF2-40B4-BE49-F238E27FC236}">
                <a16:creationId xmlns:a16="http://schemas.microsoft.com/office/drawing/2014/main" id="{37896873-8009-F0E9-27DC-2CCEACCC6E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98DC700-6099-BD85-246B-794BCBFF53B7}"/>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778014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356C6-D74F-4E86-F077-15D0F74AC03A}"/>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3" name="Footer Placeholder 2">
            <a:extLst>
              <a:ext uri="{FF2B5EF4-FFF2-40B4-BE49-F238E27FC236}">
                <a16:creationId xmlns:a16="http://schemas.microsoft.com/office/drawing/2014/main" id="{DB77409A-41B2-C5EF-7EE1-D44B2EBD09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2E25398-BB3A-9456-79D1-C2D3AA12F03E}"/>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5" name="Picture 4">
            <a:extLst>
              <a:ext uri="{FF2B5EF4-FFF2-40B4-BE49-F238E27FC236}">
                <a16:creationId xmlns:a16="http://schemas.microsoft.com/office/drawing/2014/main" id="{8F3DEA83-44EC-A954-83B3-604F43515ED2}"/>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F05B2053-0679-F450-DFEA-1A6A5795A78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370943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35133CD-ECFB-1AE4-09C8-051D267B259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93D3238-20B9-30F8-A9BE-98B4F8A938A7}"/>
              </a:ext>
            </a:extLst>
          </p:cNvPr>
          <p:cNvSpPr>
            <a:spLocks noGrp="1"/>
          </p:cNvSpPr>
          <p:nvPr>
            <p:ph type="title"/>
          </p:nvPr>
        </p:nvSpPr>
        <p:spPr>
          <a:xfrm>
            <a:off x="839788" y="457200"/>
            <a:ext cx="3932237" cy="1600200"/>
          </a:xfrm>
        </p:spPr>
        <p:txBody>
          <a:bodyPr anchor="b">
            <a:normAutofit/>
          </a:bodyPr>
          <a:lstStyle>
            <a:lvl1pPr>
              <a:defRPr sz="32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00F351F-5B94-56B1-E500-775CBDCF5884}"/>
              </a:ext>
            </a:extLst>
          </p:cNvPr>
          <p:cNvSpPr>
            <a:spLocks noGrp="1"/>
          </p:cNvSpPr>
          <p:nvPr>
            <p:ph idx="1"/>
          </p:nvPr>
        </p:nvSpPr>
        <p:spPr>
          <a:xfrm>
            <a:off x="5183188" y="987425"/>
            <a:ext cx="6172200" cy="4873625"/>
          </a:xfrm>
        </p:spPr>
        <p:txBody>
          <a:bodyPr>
            <a:normAutofit/>
          </a:bodyPr>
          <a:lstStyle>
            <a:lvl1pPr>
              <a:defRPr sz="2000">
                <a:latin typeface="Verdana" panose="020B0604030504040204" pitchFamily="34" charset="0"/>
                <a:ea typeface="Verdana" panose="020B0604030504040204" pitchFamily="34" charset="0"/>
                <a:cs typeface="Verdana" panose="020B0604030504040204" pitchFamily="34" charset="0"/>
              </a:defRPr>
            </a:lvl1pPr>
            <a:lvl2pPr>
              <a:defRPr sz="2000">
                <a:latin typeface="Verdana" panose="020B0604030504040204" pitchFamily="34" charset="0"/>
                <a:ea typeface="Verdana" panose="020B0604030504040204" pitchFamily="34" charset="0"/>
                <a:cs typeface="Verdana" panose="020B0604030504040204" pitchFamily="34" charset="0"/>
              </a:defRPr>
            </a:lvl2pPr>
            <a:lvl3pPr>
              <a:defRPr sz="2000">
                <a:latin typeface="Verdana" panose="020B0604030504040204" pitchFamily="34" charset="0"/>
                <a:ea typeface="Verdana" panose="020B0604030504040204" pitchFamily="34" charset="0"/>
                <a:cs typeface="Verdana" panose="020B0604030504040204" pitchFamily="34" charset="0"/>
              </a:defRPr>
            </a:lvl3pPr>
            <a:lvl4pPr>
              <a:defRPr sz="2000">
                <a:latin typeface="Verdana" panose="020B0604030504040204" pitchFamily="34" charset="0"/>
                <a:ea typeface="Verdana" panose="020B0604030504040204" pitchFamily="34" charset="0"/>
                <a:cs typeface="Verdana" panose="020B0604030504040204" pitchFamily="34" charset="0"/>
              </a:defRPr>
            </a:lvl4pPr>
            <a:lvl5pPr>
              <a:defRPr sz="2000">
                <a:latin typeface="Verdana" panose="020B0604030504040204" pitchFamily="34" charset="0"/>
                <a:ea typeface="Verdana" panose="020B0604030504040204" pitchFamily="34" charset="0"/>
                <a:cs typeface="Verdana" panose="020B060403050404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8F1B381E-66F8-E86A-68F3-654F4A451F06}"/>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268FE3-6BFF-531B-27A6-3D0F09420F2E}"/>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6" name="Footer Placeholder 5">
            <a:extLst>
              <a:ext uri="{FF2B5EF4-FFF2-40B4-BE49-F238E27FC236}">
                <a16:creationId xmlns:a16="http://schemas.microsoft.com/office/drawing/2014/main" id="{105BAB5F-EBA5-45DD-A002-AB923560A5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B2F52F-4ABD-8B49-178A-AC16E026E390}"/>
              </a:ext>
            </a:extLst>
          </p:cNvPr>
          <p:cNvSpPr>
            <a:spLocks noGrp="1"/>
          </p:cNvSpPr>
          <p:nvPr>
            <p:ph type="sldNum" sz="quarter" idx="12"/>
          </p:nvPr>
        </p:nvSpPr>
        <p:spPr/>
        <p:txBody>
          <a:bodyPr/>
          <a:lstStyle/>
          <a:p>
            <a:fld id="{B30A8509-AFC3-DD4D-B0BD-806D3B504F8B}" type="slidenum">
              <a:rPr lang="en-US" smtClean="0"/>
              <a:t>‹#›</a:t>
            </a:fld>
            <a:endParaRPr lang="en-US"/>
          </a:p>
        </p:txBody>
      </p:sp>
      <p:pic>
        <p:nvPicPr>
          <p:cNvPr id="9" name="Graphic 8">
            <a:extLst>
              <a:ext uri="{FF2B5EF4-FFF2-40B4-BE49-F238E27FC236}">
                <a16:creationId xmlns:a16="http://schemas.microsoft.com/office/drawing/2014/main" id="{C140BC44-BE3F-6E14-F955-626D83F160B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Tree>
    <p:extLst>
      <p:ext uri="{BB962C8B-B14F-4D97-AF65-F5344CB8AC3E}">
        <p14:creationId xmlns:p14="http://schemas.microsoft.com/office/powerpoint/2010/main" val="2366155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E915348-B479-3896-5497-C954607233E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1" name="Graphic 10">
            <a:extLst>
              <a:ext uri="{FF2B5EF4-FFF2-40B4-BE49-F238E27FC236}">
                <a16:creationId xmlns:a16="http://schemas.microsoft.com/office/drawing/2014/main" id="{B895A707-8E4A-B657-C281-0856DA91F5A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7361" y="-505973"/>
            <a:ext cx="3001553" cy="2121542"/>
          </a:xfrm>
          <a:prstGeom prst="rect">
            <a:avLst/>
          </a:prstGeom>
        </p:spPr>
      </p:pic>
      <p:sp>
        <p:nvSpPr>
          <p:cNvPr id="2" name="Title 1">
            <a:extLst>
              <a:ext uri="{FF2B5EF4-FFF2-40B4-BE49-F238E27FC236}">
                <a16:creationId xmlns:a16="http://schemas.microsoft.com/office/drawing/2014/main" id="{D968E444-A4F8-4533-B19D-B8B733C43600}"/>
              </a:ext>
            </a:extLst>
          </p:cNvPr>
          <p:cNvSpPr>
            <a:spLocks noGrp="1"/>
          </p:cNvSpPr>
          <p:nvPr>
            <p:ph type="title"/>
          </p:nvPr>
        </p:nvSpPr>
        <p:spPr>
          <a:xfrm>
            <a:off x="839788" y="457200"/>
            <a:ext cx="3932237" cy="1600200"/>
          </a:xfrm>
        </p:spPr>
        <p:txBody>
          <a:bodyPr anchor="b">
            <a:normAutofit/>
          </a:bodyPr>
          <a:lstStyle>
            <a:lvl1pPr>
              <a:defRPr sz="2800">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85CC54B9-899B-0F1C-5A64-811EE95476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87B788D6-9751-D74F-D6B0-1EE056F08F5E}"/>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ea typeface="Verdana" panose="020B0604030504040204" pitchFamily="34" charset="0"/>
                <a:cs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6FEB0D-35BB-4073-3D60-34F335678986}"/>
              </a:ext>
            </a:extLst>
          </p:cNvPr>
          <p:cNvSpPr>
            <a:spLocks noGrp="1"/>
          </p:cNvSpPr>
          <p:nvPr>
            <p:ph type="dt" sz="half" idx="10"/>
          </p:nvPr>
        </p:nvSpPr>
        <p:spPr/>
        <p:txBody>
          <a:bodyPr/>
          <a:lstStyle/>
          <a:p>
            <a:fld id="{C0248D40-AFBD-2B4D-9CB5-B4B55604FE25}" type="datetimeFigureOut">
              <a:rPr lang="en-US" smtClean="0"/>
              <a:t>4/8/2025</a:t>
            </a:fld>
            <a:endParaRPr lang="en-US"/>
          </a:p>
        </p:txBody>
      </p:sp>
      <p:sp>
        <p:nvSpPr>
          <p:cNvPr id="6" name="Footer Placeholder 5">
            <a:extLst>
              <a:ext uri="{FF2B5EF4-FFF2-40B4-BE49-F238E27FC236}">
                <a16:creationId xmlns:a16="http://schemas.microsoft.com/office/drawing/2014/main" id="{D28697AD-8720-FD62-E8EC-60362DFB7C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9D08C72-CE9F-9FE7-9ED8-9795F90CF685}"/>
              </a:ext>
            </a:extLst>
          </p:cNvPr>
          <p:cNvSpPr>
            <a:spLocks noGrp="1"/>
          </p:cNvSpPr>
          <p:nvPr>
            <p:ph type="sldNum" sz="quarter" idx="12"/>
          </p:nvPr>
        </p:nvSpPr>
        <p:spPr/>
        <p:txBody>
          <a:bodyPr/>
          <a:lstStyle/>
          <a:p>
            <a:fld id="{B30A8509-AFC3-DD4D-B0BD-806D3B504F8B}" type="slidenum">
              <a:rPr lang="en-US" smtClean="0"/>
              <a:t>‹#›</a:t>
            </a:fld>
            <a:endParaRPr lang="en-US"/>
          </a:p>
        </p:txBody>
      </p:sp>
    </p:spTree>
    <p:extLst>
      <p:ext uri="{BB962C8B-B14F-4D97-AF65-F5344CB8AC3E}">
        <p14:creationId xmlns:p14="http://schemas.microsoft.com/office/powerpoint/2010/main" val="4258089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AAE0FD-1ED6-BBA9-A209-FB19144B83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CB7FAFA-984A-0CD7-5CB2-963D83701F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4B2826-A3BC-0D9B-5953-DF28A37C36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0248D40-AFBD-2B4D-9CB5-B4B55604FE25}" type="datetimeFigureOut">
              <a:rPr lang="en-US" smtClean="0"/>
              <a:t>4/8/2025</a:t>
            </a:fld>
            <a:endParaRPr lang="en-US"/>
          </a:p>
        </p:txBody>
      </p:sp>
      <p:sp>
        <p:nvSpPr>
          <p:cNvPr id="5" name="Footer Placeholder 4">
            <a:extLst>
              <a:ext uri="{FF2B5EF4-FFF2-40B4-BE49-F238E27FC236}">
                <a16:creationId xmlns:a16="http://schemas.microsoft.com/office/drawing/2014/main" id="{9E1975F1-DF15-29BA-A7C1-6154BD634F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2AD0209-8ABC-8F67-327F-203700EC8D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30A8509-AFC3-DD4D-B0BD-806D3B504F8B}" type="slidenum">
              <a:rPr lang="en-US" smtClean="0"/>
              <a:t>‹#›</a:t>
            </a:fld>
            <a:endParaRPr lang="en-US"/>
          </a:p>
        </p:txBody>
      </p:sp>
    </p:spTree>
    <p:extLst>
      <p:ext uri="{BB962C8B-B14F-4D97-AF65-F5344CB8AC3E}">
        <p14:creationId xmlns:p14="http://schemas.microsoft.com/office/powerpoint/2010/main" val="281248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18" Type="http://schemas.openxmlformats.org/officeDocument/2006/relationships/image" Target="../media/image27.png"/><Relationship Id="rId26" Type="http://schemas.openxmlformats.org/officeDocument/2006/relationships/image" Target="../media/image35.jpeg"/><Relationship Id="rId3" Type="http://schemas.openxmlformats.org/officeDocument/2006/relationships/image" Target="../media/image12.jpeg"/><Relationship Id="rId21" Type="http://schemas.openxmlformats.org/officeDocument/2006/relationships/image" Target="../media/image30.jpeg"/><Relationship Id="rId7" Type="http://schemas.openxmlformats.org/officeDocument/2006/relationships/image" Target="../media/image16.jpeg"/><Relationship Id="rId12" Type="http://schemas.openxmlformats.org/officeDocument/2006/relationships/image" Target="../media/image21.png"/><Relationship Id="rId17" Type="http://schemas.openxmlformats.org/officeDocument/2006/relationships/image" Target="../media/image26.png"/><Relationship Id="rId25" Type="http://schemas.openxmlformats.org/officeDocument/2006/relationships/image" Target="../media/image34.jpeg"/><Relationship Id="rId2" Type="http://schemas.openxmlformats.org/officeDocument/2006/relationships/notesSlide" Target="../notesSlides/notesSlide7.xml"/><Relationship Id="rId16" Type="http://schemas.openxmlformats.org/officeDocument/2006/relationships/image" Target="../media/image25.jpeg"/><Relationship Id="rId20" Type="http://schemas.openxmlformats.org/officeDocument/2006/relationships/image" Target="../media/image29.png"/><Relationship Id="rId29" Type="http://schemas.openxmlformats.org/officeDocument/2006/relationships/image" Target="../media/image38.png"/><Relationship Id="rId1" Type="http://schemas.openxmlformats.org/officeDocument/2006/relationships/slideLayout" Target="../slideLayouts/slideLayout4.xml"/><Relationship Id="rId6" Type="http://schemas.openxmlformats.org/officeDocument/2006/relationships/image" Target="../media/image15.png"/><Relationship Id="rId11" Type="http://schemas.openxmlformats.org/officeDocument/2006/relationships/image" Target="../media/image20.jpeg"/><Relationship Id="rId24" Type="http://schemas.openxmlformats.org/officeDocument/2006/relationships/image" Target="../media/image33.jpeg"/><Relationship Id="rId5" Type="http://schemas.openxmlformats.org/officeDocument/2006/relationships/image" Target="../media/image14.png"/><Relationship Id="rId15" Type="http://schemas.openxmlformats.org/officeDocument/2006/relationships/image" Target="../media/image24.png"/><Relationship Id="rId23" Type="http://schemas.openxmlformats.org/officeDocument/2006/relationships/image" Target="../media/image32.png"/><Relationship Id="rId28" Type="http://schemas.openxmlformats.org/officeDocument/2006/relationships/image" Target="../media/image37.png"/><Relationship Id="rId10" Type="http://schemas.openxmlformats.org/officeDocument/2006/relationships/image" Target="../media/image19.jpeg"/><Relationship Id="rId19" Type="http://schemas.openxmlformats.org/officeDocument/2006/relationships/image" Target="../media/image28.png"/><Relationship Id="rId4" Type="http://schemas.openxmlformats.org/officeDocument/2006/relationships/image" Target="../media/image13.gif"/><Relationship Id="rId9" Type="http://schemas.openxmlformats.org/officeDocument/2006/relationships/image" Target="../media/image18.jpeg"/><Relationship Id="rId14" Type="http://schemas.openxmlformats.org/officeDocument/2006/relationships/image" Target="../media/image23.png"/><Relationship Id="rId22" Type="http://schemas.openxmlformats.org/officeDocument/2006/relationships/image" Target="../media/image31.png"/><Relationship Id="rId27" Type="http://schemas.openxmlformats.org/officeDocument/2006/relationships/image" Target="../media/image36.png"/><Relationship Id="rId30" Type="http://schemas.openxmlformats.org/officeDocument/2006/relationships/image" Target="../media/image3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theorsociety.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BCA21-6791-1063-E915-18F20463C53A}"/>
              </a:ext>
            </a:extLst>
          </p:cNvPr>
          <p:cNvSpPr>
            <a:spLocks noGrp="1"/>
          </p:cNvSpPr>
          <p:nvPr>
            <p:ph type="ctrTitle"/>
          </p:nvPr>
        </p:nvSpPr>
        <p:spPr>
          <a:xfrm>
            <a:off x="271850" y="1122363"/>
            <a:ext cx="6400800" cy="2387600"/>
          </a:xfrm>
        </p:spPr>
        <p:txBody>
          <a:bodyPr>
            <a:normAutofit/>
          </a:bodyPr>
          <a:lstStyle/>
          <a:p>
            <a:pPr algn="l"/>
            <a:r>
              <a:rPr lang="en-US" sz="4000" b="1" dirty="0">
                <a:solidFill>
                  <a:schemeClr val="bg1"/>
                </a:solidFill>
                <a:latin typeface="Verdana" panose="020B0604030504040204" pitchFamily="34" charset="0"/>
                <a:ea typeface="Verdana" panose="020B0604030504040204" pitchFamily="34" charset="0"/>
                <a:cs typeface="Verdana" panose="020B0604030504040204" pitchFamily="34" charset="0"/>
              </a:rPr>
              <a:t>Sports Matching</a:t>
            </a:r>
          </a:p>
        </p:txBody>
      </p:sp>
      <p:sp>
        <p:nvSpPr>
          <p:cNvPr id="3" name="Subtitle 2">
            <a:extLst>
              <a:ext uri="{FF2B5EF4-FFF2-40B4-BE49-F238E27FC236}">
                <a16:creationId xmlns:a16="http://schemas.microsoft.com/office/drawing/2014/main" id="{7D76DF26-1528-00A7-4BAA-03A9A8A488B2}"/>
              </a:ext>
            </a:extLst>
          </p:cNvPr>
          <p:cNvSpPr>
            <a:spLocks noGrp="1"/>
          </p:cNvSpPr>
          <p:nvPr>
            <p:ph type="subTitle" idx="1"/>
          </p:nvPr>
        </p:nvSpPr>
        <p:spPr>
          <a:xfrm>
            <a:off x="271850" y="3904735"/>
            <a:ext cx="6017740" cy="889688"/>
          </a:xfrm>
        </p:spPr>
        <p:txBody>
          <a:body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Operational Research</a:t>
            </a:r>
          </a:p>
        </p:txBody>
      </p:sp>
      <p:sp>
        <p:nvSpPr>
          <p:cNvPr id="4" name="Subtitle 2">
            <a:extLst>
              <a:ext uri="{FF2B5EF4-FFF2-40B4-BE49-F238E27FC236}">
                <a16:creationId xmlns:a16="http://schemas.microsoft.com/office/drawing/2014/main" id="{34F75065-0E58-CC8D-D3D1-CCCE1ACFCA66}"/>
              </a:ext>
            </a:extLst>
          </p:cNvPr>
          <p:cNvSpPr txBox="1">
            <a:spLocks/>
          </p:cNvSpPr>
          <p:nvPr/>
        </p:nvSpPr>
        <p:spPr>
          <a:xfrm>
            <a:off x="271850" y="5313405"/>
            <a:ext cx="2323069" cy="422232"/>
          </a:xfrm>
          <a:prstGeom prst="rect">
            <a:avLst/>
          </a:prstGeom>
        </p:spPr>
        <p:txBody>
          <a:bodyPr vert="horz" lIns="91440" tIns="45720" rIns="91440" bIns="45720" rtlCol="0">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dirty="0">
                <a:solidFill>
                  <a:schemeClr val="bg1"/>
                </a:solidFill>
                <a:latin typeface="Verdana" panose="020B0604030504040204" pitchFamily="34" charset="0"/>
                <a:ea typeface="Verdana" panose="020B0604030504040204" pitchFamily="34" charset="0"/>
                <a:cs typeface="Verdana" panose="020B0604030504040204" pitchFamily="34" charset="0"/>
              </a:rPr>
              <a:t>Updated April 2025</a:t>
            </a:r>
          </a:p>
        </p:txBody>
      </p:sp>
    </p:spTree>
    <p:extLst>
      <p:ext uri="{BB962C8B-B14F-4D97-AF65-F5344CB8AC3E}">
        <p14:creationId xmlns:p14="http://schemas.microsoft.com/office/powerpoint/2010/main" val="126637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Step 4</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GB" sz="2000" b="0" u="sng" dirty="0"/>
              <a:t>Step 4</a:t>
            </a:r>
            <a:r>
              <a:rPr lang="en-GB" sz="2000" b="0" dirty="0"/>
              <a:t>: All nodes are now matched and there are no more alternating  paths, therefore we have found a maximal matching, which is also a complete matching.</a:t>
            </a:r>
          </a:p>
          <a:p>
            <a:endParaRPr lang="en-US" dirty="0"/>
          </a:p>
        </p:txBody>
      </p:sp>
      <p:sp>
        <p:nvSpPr>
          <p:cNvPr id="4" name="Rectangle 3">
            <a:extLst>
              <a:ext uri="{FF2B5EF4-FFF2-40B4-BE49-F238E27FC236}">
                <a16:creationId xmlns:a16="http://schemas.microsoft.com/office/drawing/2014/main" id="{34768869-4462-5172-49EE-030D5318E632}"/>
              </a:ext>
            </a:extLst>
          </p:cNvPr>
          <p:cNvSpPr/>
          <p:nvPr/>
        </p:nvSpPr>
        <p:spPr>
          <a:xfrm>
            <a:off x="4309120" y="3592903"/>
            <a:ext cx="3573760" cy="1754326"/>
          </a:xfrm>
          <a:prstGeom prst="rect">
            <a:avLst/>
          </a:prstGeom>
          <a:ln w="25400">
            <a:solidFill>
              <a:schemeClr val="accent3">
                <a:lumMod val="75000"/>
              </a:schemeClr>
            </a:solidFill>
          </a:ln>
        </p:spPr>
        <p:txBody>
          <a:bodyPr wrap="square">
            <a:spAutoFit/>
          </a:bodyPr>
          <a:lstStyle/>
          <a:p>
            <a:r>
              <a:rPr lang="en-GB" dirty="0">
                <a:latin typeface="Verdana" panose="020B0604030504040204" pitchFamily="34" charset="0"/>
                <a:ea typeface="Verdana" panose="020B0604030504040204" pitchFamily="34" charset="0"/>
              </a:rPr>
              <a:t>Our complete matching is:</a:t>
            </a:r>
          </a:p>
          <a:p>
            <a:endParaRPr lang="en-GB" dirty="0">
              <a:latin typeface="Verdana" panose="020B0604030504040204" pitchFamily="34" charset="0"/>
              <a:ea typeface="Verdana" panose="020B0604030504040204" pitchFamily="34" charset="0"/>
            </a:endParaRPr>
          </a:p>
          <a:p>
            <a:r>
              <a:rPr lang="en-GB" dirty="0">
                <a:latin typeface="Verdana" panose="020B0604030504040204" pitchFamily="34" charset="0"/>
                <a:ea typeface="Verdana" panose="020B0604030504040204" pitchFamily="34" charset="0"/>
              </a:rPr>
              <a:t>Ann = Rugby</a:t>
            </a:r>
          </a:p>
          <a:p>
            <a:r>
              <a:rPr lang="en-GB" dirty="0">
                <a:latin typeface="Verdana" panose="020B0604030504040204" pitchFamily="34" charset="0"/>
                <a:ea typeface="Verdana" panose="020B0604030504040204" pitchFamily="34" charset="0"/>
              </a:rPr>
              <a:t>Ben = Hockey</a:t>
            </a:r>
          </a:p>
          <a:p>
            <a:r>
              <a:rPr lang="en-GB" dirty="0">
                <a:latin typeface="Verdana" panose="020B0604030504040204" pitchFamily="34" charset="0"/>
                <a:ea typeface="Verdana" panose="020B0604030504040204" pitchFamily="34" charset="0"/>
              </a:rPr>
              <a:t>Caroline = Tennis</a:t>
            </a:r>
          </a:p>
          <a:p>
            <a:r>
              <a:rPr lang="en-GB" dirty="0">
                <a:latin typeface="Verdana" panose="020B0604030504040204" pitchFamily="34" charset="0"/>
                <a:ea typeface="Verdana" panose="020B0604030504040204" pitchFamily="34" charset="0"/>
              </a:rPr>
              <a:t>Darren = Swimming</a:t>
            </a:r>
          </a:p>
        </p:txBody>
      </p:sp>
    </p:spTree>
    <p:extLst>
      <p:ext uri="{BB962C8B-B14F-4D97-AF65-F5344CB8AC3E}">
        <p14:creationId xmlns:p14="http://schemas.microsoft.com/office/powerpoint/2010/main" val="2356947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Evaluation</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lnSpcReduction="10000"/>
          </a:bodyPr>
          <a:lstStyle/>
          <a:p>
            <a:pPr>
              <a:buAutoNum type="arabicParenR"/>
            </a:pPr>
            <a:endParaRPr lang="en-GB" sz="2000" b="0" dirty="0"/>
          </a:p>
          <a:p>
            <a:pPr>
              <a:buAutoNum type="arabicParenR"/>
            </a:pPr>
            <a:r>
              <a:rPr lang="en-GB" sz="2000" b="0" dirty="0"/>
              <a:t>What is the benefit of being able to use the algorithms talked about to create matchings?</a:t>
            </a:r>
          </a:p>
          <a:p>
            <a:pPr>
              <a:buAutoNum type="arabicParenR"/>
            </a:pPr>
            <a:endParaRPr lang="en-GB" sz="2000" b="0" dirty="0"/>
          </a:p>
          <a:p>
            <a:pPr>
              <a:buAutoNum type="arabicParenR"/>
            </a:pPr>
            <a:r>
              <a:rPr lang="en-GB" sz="2000" b="0" dirty="0"/>
              <a:t>Did you find anything difficult about today’s lesson? Explain.</a:t>
            </a:r>
          </a:p>
          <a:p>
            <a:pPr>
              <a:buAutoNum type="arabicParenR"/>
            </a:pPr>
            <a:endParaRPr lang="en-GB" sz="2000" b="0" dirty="0"/>
          </a:p>
          <a:p>
            <a:pPr>
              <a:buAutoNum type="arabicParenR"/>
            </a:pPr>
            <a:r>
              <a:rPr lang="en-GB" sz="2000" b="0" dirty="0"/>
              <a:t>When do you think you would use the idea of matchings again in the future?</a:t>
            </a:r>
          </a:p>
          <a:p>
            <a:pPr>
              <a:buAutoNum type="arabicParenR"/>
            </a:pPr>
            <a:endParaRPr lang="en-GB" sz="2000" b="0" dirty="0"/>
          </a:p>
          <a:p>
            <a:pPr>
              <a:buAutoNum type="arabicParenR"/>
            </a:pPr>
            <a:r>
              <a:rPr lang="en-GB" sz="2000" b="0" dirty="0"/>
              <a:t>Can you think of any real life examples of where these matching algorithms are/could be used?</a:t>
            </a:r>
          </a:p>
          <a:p>
            <a:endParaRPr lang="en-US" dirty="0"/>
          </a:p>
        </p:txBody>
      </p:sp>
    </p:spTree>
    <p:extLst>
      <p:ext uri="{BB962C8B-B14F-4D97-AF65-F5344CB8AC3E}">
        <p14:creationId xmlns:p14="http://schemas.microsoft.com/office/powerpoint/2010/main" val="629679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FF50E7-A98B-0122-4B14-7B3314B573AF}"/>
              </a:ext>
            </a:extLst>
          </p:cNvPr>
          <p:cNvSpPr>
            <a:spLocks noGrp="1"/>
          </p:cNvSpPr>
          <p:nvPr>
            <p:ph type="title"/>
          </p:nvPr>
        </p:nvSpPr>
        <p:spPr/>
        <p:txBody>
          <a:bodyPr/>
          <a:lstStyle/>
          <a:p>
            <a:r>
              <a:rPr lang="en-GB" dirty="0"/>
              <a:t>Operational Research</a:t>
            </a:r>
          </a:p>
        </p:txBody>
      </p:sp>
      <p:sp>
        <p:nvSpPr>
          <p:cNvPr id="6" name="Content Placeholder 5">
            <a:extLst>
              <a:ext uri="{FF2B5EF4-FFF2-40B4-BE49-F238E27FC236}">
                <a16:creationId xmlns:a16="http://schemas.microsoft.com/office/drawing/2014/main" id="{0A1DADAE-465C-8519-A781-5828D73FD21E}"/>
              </a:ext>
            </a:extLst>
          </p:cNvPr>
          <p:cNvSpPr>
            <a:spLocks noGrp="1"/>
          </p:cNvSpPr>
          <p:nvPr>
            <p:ph idx="1"/>
          </p:nvPr>
        </p:nvSpPr>
        <p:spPr/>
        <p:txBody>
          <a:bodyPr/>
          <a:lstStyle/>
          <a:p>
            <a:pPr marL="0" indent="0">
              <a:buClr>
                <a:srgbClr val="005892"/>
              </a:buClr>
              <a:buNone/>
            </a:pPr>
            <a:r>
              <a:rPr lang="en-GB" b="0" dirty="0"/>
              <a:t>Operational research (OR) is the </a:t>
            </a:r>
            <a:r>
              <a:rPr lang="en-GB" dirty="0"/>
              <a:t>use</a:t>
            </a:r>
            <a:r>
              <a:rPr lang="en-GB" b="0" dirty="0"/>
              <a:t> of mathematical methods and </a:t>
            </a:r>
            <a:r>
              <a:rPr lang="en-GB" dirty="0"/>
              <a:t>analysis</a:t>
            </a:r>
            <a:r>
              <a:rPr lang="en-GB" b="1" dirty="0"/>
              <a:t> </a:t>
            </a:r>
            <a:r>
              <a:rPr lang="en-GB" b="0" dirty="0"/>
              <a:t>to improve decision-making</a:t>
            </a:r>
          </a:p>
          <a:p>
            <a:pPr marL="0" indent="0">
              <a:buClr>
                <a:srgbClr val="005892"/>
              </a:buClr>
              <a:buNone/>
            </a:pPr>
            <a:endParaRPr lang="en-GB" dirty="0"/>
          </a:p>
          <a:p>
            <a:pPr marL="0" indent="0">
              <a:buClr>
                <a:srgbClr val="005892"/>
              </a:buClr>
              <a:buNone/>
            </a:pPr>
            <a:r>
              <a:rPr lang="en-GB" dirty="0"/>
              <a:t>Or:</a:t>
            </a:r>
          </a:p>
          <a:p>
            <a:pPr marL="0" indent="0">
              <a:buClr>
                <a:srgbClr val="005892"/>
              </a:buClr>
              <a:buNone/>
            </a:pPr>
            <a:endParaRPr lang="en-GB" dirty="0"/>
          </a:p>
          <a:p>
            <a:pPr marL="0" indent="0">
              <a:buClr>
                <a:srgbClr val="005892"/>
              </a:buClr>
              <a:buNone/>
            </a:pPr>
            <a:r>
              <a:rPr lang="en-GB" dirty="0"/>
              <a:t>‘The science of better decision-making’</a:t>
            </a:r>
            <a:endParaRPr lang="en-GB" b="0" dirty="0"/>
          </a:p>
          <a:p>
            <a:endParaRPr lang="en-GB" dirty="0"/>
          </a:p>
        </p:txBody>
      </p:sp>
      <p:pic>
        <p:nvPicPr>
          <p:cNvPr id="7" name="Picture 6">
            <a:extLst>
              <a:ext uri="{FF2B5EF4-FFF2-40B4-BE49-F238E27FC236}">
                <a16:creationId xmlns:a16="http://schemas.microsoft.com/office/drawing/2014/main" id="{9030B700-F26F-7DDD-7921-794EE4F398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9323" y="3181918"/>
            <a:ext cx="3467098" cy="2311398"/>
          </a:xfrm>
          <a:prstGeom prst="rect">
            <a:avLst/>
          </a:prstGeom>
        </p:spPr>
      </p:pic>
    </p:spTree>
    <p:extLst>
      <p:ext uri="{BB962C8B-B14F-4D97-AF65-F5344CB8AC3E}">
        <p14:creationId xmlns:p14="http://schemas.microsoft.com/office/powerpoint/2010/main" val="227622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normAutofit/>
          </a:bodyPr>
          <a:lstStyle/>
          <a:p>
            <a:r>
              <a:rPr lang="en-GB" dirty="0"/>
              <a:t>OR in detail – Supermarkets</a:t>
            </a:r>
            <a:endParaRPr lang="en-US" dirty="0"/>
          </a:p>
        </p:txBody>
      </p:sp>
      <p:sp>
        <p:nvSpPr>
          <p:cNvPr id="3" name="Content Placeholder 2">
            <a:extLst>
              <a:ext uri="{FF2B5EF4-FFF2-40B4-BE49-F238E27FC236}">
                <a16:creationId xmlns:a16="http://schemas.microsoft.com/office/drawing/2014/main" id="{7EC47792-4BF7-9018-555E-1BFCC1E4AB36}"/>
              </a:ext>
            </a:extLst>
          </p:cNvPr>
          <p:cNvSpPr>
            <a:spLocks noGrp="1"/>
          </p:cNvSpPr>
          <p:nvPr>
            <p:ph sz="half" idx="1"/>
          </p:nvPr>
        </p:nvSpPr>
        <p:spPr/>
        <p:txBody>
          <a:bodyPr/>
          <a:lstStyle/>
          <a:p>
            <a:pPr marL="457200" lvl="1" indent="0">
              <a:spcBef>
                <a:spcPts val="0"/>
              </a:spcBef>
              <a:buClr>
                <a:srgbClr val="005892"/>
              </a:buClr>
              <a:buNone/>
            </a:pPr>
            <a:r>
              <a:rPr lang="en-GB" sz="2400" dirty="0"/>
              <a:t>Understanding people’s buying patterns</a:t>
            </a:r>
          </a:p>
          <a:p>
            <a:pPr lvl="1">
              <a:spcBef>
                <a:spcPts val="0"/>
              </a:spcBef>
              <a:buClr>
                <a:srgbClr val="005892"/>
              </a:buClr>
            </a:pPr>
            <a:endParaRPr lang="en-GB" sz="2400" dirty="0"/>
          </a:p>
          <a:p>
            <a:pPr marL="457200" lvl="1" indent="0">
              <a:spcBef>
                <a:spcPts val="0"/>
              </a:spcBef>
              <a:buClr>
                <a:srgbClr val="005892"/>
              </a:buClr>
              <a:buNone/>
            </a:pPr>
            <a:r>
              <a:rPr lang="en-GB" sz="2400" dirty="0"/>
              <a:t>Determining the number of staff needed on checkout and when</a:t>
            </a:r>
          </a:p>
          <a:p>
            <a:pPr marL="457200" lvl="1" indent="0">
              <a:spcBef>
                <a:spcPts val="0"/>
              </a:spcBef>
              <a:buClr>
                <a:srgbClr val="005892"/>
              </a:buClr>
              <a:buNone/>
            </a:pPr>
            <a:endParaRPr lang="en-GB" sz="2400" dirty="0"/>
          </a:p>
          <a:p>
            <a:pPr marL="457200" lvl="1" indent="0">
              <a:spcBef>
                <a:spcPts val="0"/>
              </a:spcBef>
              <a:buClr>
                <a:srgbClr val="005892"/>
              </a:buClr>
              <a:buNone/>
            </a:pPr>
            <a:r>
              <a:rPr lang="en-GB" sz="2400" dirty="0"/>
              <a:t>Calculating order quantities and delivery times</a:t>
            </a:r>
          </a:p>
          <a:p>
            <a:endParaRPr lang="en-US" dirty="0"/>
          </a:p>
        </p:txBody>
      </p:sp>
      <p:pic>
        <p:nvPicPr>
          <p:cNvPr id="5" name="Picture 4">
            <a:extLst>
              <a:ext uri="{FF2B5EF4-FFF2-40B4-BE49-F238E27FC236}">
                <a16:creationId xmlns:a16="http://schemas.microsoft.com/office/drawing/2014/main" id="{470BAF45-F09D-C938-C683-214F71B7F7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8908" y="2340404"/>
            <a:ext cx="3953829" cy="2565229"/>
          </a:xfrm>
          <a:prstGeom prst="rect">
            <a:avLst/>
          </a:prstGeom>
        </p:spPr>
      </p:pic>
    </p:spTree>
    <p:extLst>
      <p:ext uri="{BB962C8B-B14F-4D97-AF65-F5344CB8AC3E}">
        <p14:creationId xmlns:p14="http://schemas.microsoft.com/office/powerpoint/2010/main" val="22733810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normAutofit/>
          </a:bodyPr>
          <a:lstStyle/>
          <a:p>
            <a:r>
              <a:rPr lang="en-GB" dirty="0"/>
              <a:t>OR in detail – Airlines</a:t>
            </a:r>
            <a:endParaRPr lang="en-US" dirty="0"/>
          </a:p>
        </p:txBody>
      </p:sp>
      <p:sp>
        <p:nvSpPr>
          <p:cNvPr id="4" name="Content Placeholder 3">
            <a:extLst>
              <a:ext uri="{FF2B5EF4-FFF2-40B4-BE49-F238E27FC236}">
                <a16:creationId xmlns:a16="http://schemas.microsoft.com/office/drawing/2014/main" id="{88BAC8F2-5A88-BA65-EAA9-FD587A4BA646}"/>
              </a:ext>
            </a:extLst>
          </p:cNvPr>
          <p:cNvSpPr>
            <a:spLocks noGrp="1"/>
          </p:cNvSpPr>
          <p:nvPr>
            <p:ph sz="half" idx="2"/>
          </p:nvPr>
        </p:nvSpPr>
        <p:spPr>
          <a:xfrm>
            <a:off x="4548393" y="2288165"/>
            <a:ext cx="6829926" cy="4045207"/>
          </a:xfrm>
        </p:spPr>
        <p:txBody>
          <a:bodyPr/>
          <a:lstStyle/>
          <a:p>
            <a:pPr marL="457200" lvl="1" indent="0">
              <a:buClr>
                <a:srgbClr val="005892"/>
              </a:buClr>
              <a:buNone/>
            </a:pPr>
            <a:r>
              <a:rPr lang="en-GB" sz="2800" dirty="0"/>
              <a:t>Forecasting where people want to go and when</a:t>
            </a:r>
          </a:p>
          <a:p>
            <a:pPr marL="457200" lvl="1" indent="0">
              <a:buClr>
                <a:srgbClr val="005892"/>
              </a:buClr>
              <a:buNone/>
            </a:pPr>
            <a:endParaRPr lang="en-GB" sz="2800" dirty="0"/>
          </a:p>
          <a:p>
            <a:pPr marL="457200" lvl="1" indent="0">
              <a:buClr>
                <a:srgbClr val="005892"/>
              </a:buClr>
              <a:buNone/>
            </a:pPr>
            <a:r>
              <a:rPr lang="en-GB" sz="2800" dirty="0"/>
              <a:t>Setting the ticket prices</a:t>
            </a:r>
          </a:p>
          <a:p>
            <a:pPr lvl="1">
              <a:buClr>
                <a:srgbClr val="005892"/>
              </a:buClr>
            </a:pPr>
            <a:endParaRPr lang="en-GB" sz="2800" dirty="0"/>
          </a:p>
          <a:p>
            <a:pPr marL="457200" lvl="1" indent="0">
              <a:buClr>
                <a:srgbClr val="005892"/>
              </a:buClr>
              <a:buNone/>
            </a:pPr>
            <a:r>
              <a:rPr lang="en-GB" sz="2800" dirty="0"/>
              <a:t>Simulating boarding the plane</a:t>
            </a:r>
          </a:p>
          <a:p>
            <a:endParaRPr lang="en-US" dirty="0"/>
          </a:p>
        </p:txBody>
      </p:sp>
      <p:pic>
        <p:nvPicPr>
          <p:cNvPr id="5" name="Picture 4">
            <a:extLst>
              <a:ext uri="{FF2B5EF4-FFF2-40B4-BE49-F238E27FC236}">
                <a16:creationId xmlns:a16="http://schemas.microsoft.com/office/drawing/2014/main" id="{14E5CA18-17FE-4C7E-D1C0-EB09344F90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2415755"/>
            <a:ext cx="3917830" cy="2611621"/>
          </a:xfrm>
          <a:prstGeom prst="rect">
            <a:avLst/>
          </a:prstGeom>
        </p:spPr>
      </p:pic>
    </p:spTree>
    <p:extLst>
      <p:ext uri="{BB962C8B-B14F-4D97-AF65-F5344CB8AC3E}">
        <p14:creationId xmlns:p14="http://schemas.microsoft.com/office/powerpoint/2010/main" val="21313886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normAutofit/>
          </a:bodyPr>
          <a:lstStyle/>
          <a:p>
            <a:r>
              <a:rPr lang="en-GB" dirty="0"/>
              <a:t>OR in detail – Healthcare</a:t>
            </a:r>
            <a:endParaRPr lang="en-US" dirty="0"/>
          </a:p>
        </p:txBody>
      </p:sp>
      <p:sp>
        <p:nvSpPr>
          <p:cNvPr id="3" name="Content Placeholder 2">
            <a:extLst>
              <a:ext uri="{FF2B5EF4-FFF2-40B4-BE49-F238E27FC236}">
                <a16:creationId xmlns:a16="http://schemas.microsoft.com/office/drawing/2014/main" id="{7EC47792-4BF7-9018-555E-1BFCC1E4AB36}"/>
              </a:ext>
            </a:extLst>
          </p:cNvPr>
          <p:cNvSpPr>
            <a:spLocks noGrp="1"/>
          </p:cNvSpPr>
          <p:nvPr>
            <p:ph sz="half" idx="1"/>
          </p:nvPr>
        </p:nvSpPr>
        <p:spPr>
          <a:xfrm>
            <a:off x="589547" y="2301284"/>
            <a:ext cx="5731042" cy="4055421"/>
          </a:xfrm>
        </p:spPr>
        <p:txBody>
          <a:bodyPr>
            <a:normAutofit/>
          </a:bodyPr>
          <a:lstStyle/>
          <a:p>
            <a:pPr marL="457200" lvl="1" indent="0">
              <a:buClr>
                <a:srgbClr val="005892"/>
              </a:buClr>
              <a:buNone/>
            </a:pPr>
            <a:r>
              <a:rPr lang="en-GB" sz="2400" dirty="0"/>
              <a:t>Moving people through waiting lists as quickly as possible</a:t>
            </a:r>
          </a:p>
          <a:p>
            <a:pPr lvl="1">
              <a:buClr>
                <a:srgbClr val="005892"/>
              </a:buClr>
            </a:pPr>
            <a:endParaRPr lang="en-GB" sz="2400" dirty="0"/>
          </a:p>
          <a:p>
            <a:pPr marL="457200" lvl="1" indent="0">
              <a:buClr>
                <a:srgbClr val="005892"/>
              </a:buClr>
              <a:buNone/>
            </a:pPr>
            <a:r>
              <a:rPr lang="en-GB" sz="2400" dirty="0"/>
              <a:t>Using hospital resources as efficiently as possible</a:t>
            </a:r>
          </a:p>
          <a:p>
            <a:pPr lvl="1">
              <a:buClr>
                <a:srgbClr val="005892"/>
              </a:buClr>
            </a:pPr>
            <a:endParaRPr lang="en-GB" sz="2400" dirty="0"/>
          </a:p>
          <a:p>
            <a:pPr marL="457200" lvl="1" indent="0">
              <a:buClr>
                <a:srgbClr val="005892"/>
              </a:buClr>
              <a:buNone/>
            </a:pPr>
            <a:r>
              <a:rPr lang="en-GB" sz="2400" dirty="0"/>
              <a:t>Increasing the number of transplant operations</a:t>
            </a:r>
          </a:p>
          <a:p>
            <a:endParaRPr lang="en-US" sz="2400" dirty="0"/>
          </a:p>
        </p:txBody>
      </p:sp>
      <p:pic>
        <p:nvPicPr>
          <p:cNvPr id="5" name="Picture 4">
            <a:extLst>
              <a:ext uri="{FF2B5EF4-FFF2-40B4-BE49-F238E27FC236}">
                <a16:creationId xmlns:a16="http://schemas.microsoft.com/office/drawing/2014/main" id="{85DD4105-1936-12F0-3A81-6E48D77710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7294" y="2301284"/>
            <a:ext cx="4606506" cy="3071004"/>
          </a:xfrm>
          <a:prstGeom prst="rect">
            <a:avLst/>
          </a:prstGeom>
        </p:spPr>
      </p:pic>
    </p:spTree>
    <p:extLst>
      <p:ext uri="{BB962C8B-B14F-4D97-AF65-F5344CB8AC3E}">
        <p14:creationId xmlns:p14="http://schemas.microsoft.com/office/powerpoint/2010/main" val="4255224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41818D0-50DD-86BA-64E0-7594598ADD0D}"/>
              </a:ext>
            </a:extLst>
          </p:cNvPr>
          <p:cNvSpPr>
            <a:spLocks noGrp="1"/>
          </p:cNvSpPr>
          <p:nvPr>
            <p:ph type="title"/>
          </p:nvPr>
        </p:nvSpPr>
        <p:spPr/>
        <p:txBody>
          <a:bodyPr/>
          <a:lstStyle/>
          <a:p>
            <a:r>
              <a:rPr lang="en-GB" dirty="0"/>
              <a:t>When is OR used?</a:t>
            </a:r>
          </a:p>
        </p:txBody>
      </p:sp>
      <p:sp>
        <p:nvSpPr>
          <p:cNvPr id="6" name="Content Placeholder 5">
            <a:extLst>
              <a:ext uri="{FF2B5EF4-FFF2-40B4-BE49-F238E27FC236}">
                <a16:creationId xmlns:a16="http://schemas.microsoft.com/office/drawing/2014/main" id="{F96EE167-72A1-3060-E36B-94DB16C36ABB}"/>
              </a:ext>
            </a:extLst>
          </p:cNvPr>
          <p:cNvSpPr>
            <a:spLocks noGrp="1"/>
          </p:cNvSpPr>
          <p:nvPr>
            <p:ph idx="1"/>
          </p:nvPr>
        </p:nvSpPr>
        <p:spPr/>
        <p:txBody>
          <a:bodyPr/>
          <a:lstStyle/>
          <a:p>
            <a:pPr marL="131400" indent="0">
              <a:lnSpc>
                <a:spcPct val="120000"/>
              </a:lnSpc>
              <a:spcBef>
                <a:spcPts val="0"/>
              </a:spcBef>
              <a:buClr>
                <a:srgbClr val="005892"/>
              </a:buClr>
              <a:buNone/>
            </a:pPr>
            <a:r>
              <a:rPr lang="en-GB" sz="2400" dirty="0"/>
              <a:t>When</a:t>
            </a:r>
            <a:r>
              <a:rPr lang="en-GB" sz="2400" b="0" dirty="0"/>
              <a:t> a decision is </a:t>
            </a:r>
            <a:r>
              <a:rPr lang="en-GB" sz="2400" dirty="0">
                <a:solidFill>
                  <a:srgbClr val="773580"/>
                </a:solidFill>
              </a:rPr>
              <a:t>complex</a:t>
            </a:r>
            <a:r>
              <a:rPr lang="en-GB" sz="2400" b="0" dirty="0"/>
              <a:t> or it’s </a:t>
            </a:r>
            <a:r>
              <a:rPr lang="en-GB" sz="2400" dirty="0">
                <a:solidFill>
                  <a:srgbClr val="773580"/>
                </a:solidFill>
              </a:rPr>
              <a:t>unclear</a:t>
            </a:r>
            <a:r>
              <a:rPr lang="en-GB" sz="2400" b="0" dirty="0"/>
              <a:t> what the main problem is</a:t>
            </a:r>
          </a:p>
          <a:p>
            <a:pPr marL="588600" indent="-457200">
              <a:lnSpc>
                <a:spcPct val="120000"/>
              </a:lnSpc>
              <a:spcBef>
                <a:spcPts val="0"/>
              </a:spcBef>
              <a:buClr>
                <a:srgbClr val="005892"/>
              </a:buClr>
            </a:pPr>
            <a:endParaRPr lang="en-GB" sz="2400" b="0" dirty="0"/>
          </a:p>
          <a:p>
            <a:pPr marL="131400" indent="0">
              <a:lnSpc>
                <a:spcPct val="120000"/>
              </a:lnSpc>
              <a:spcBef>
                <a:spcPts val="0"/>
              </a:spcBef>
              <a:buClr>
                <a:srgbClr val="005892"/>
              </a:buClr>
              <a:buNone/>
            </a:pPr>
            <a:r>
              <a:rPr lang="en-GB" sz="2400" dirty="0"/>
              <a:t>When you </a:t>
            </a:r>
            <a:r>
              <a:rPr lang="en-GB" sz="2400" dirty="0">
                <a:solidFill>
                  <a:srgbClr val="773580"/>
                </a:solidFill>
              </a:rPr>
              <a:t>don’t know </a:t>
            </a:r>
            <a:r>
              <a:rPr lang="en-GB" sz="2400" dirty="0"/>
              <a:t>how well things are working or think they </a:t>
            </a:r>
            <a:r>
              <a:rPr lang="en-GB" sz="2400" dirty="0">
                <a:solidFill>
                  <a:srgbClr val="773580"/>
                </a:solidFill>
              </a:rPr>
              <a:t>could work better</a:t>
            </a:r>
          </a:p>
          <a:p>
            <a:endParaRPr lang="en-GB" dirty="0"/>
          </a:p>
        </p:txBody>
      </p:sp>
    </p:spTree>
    <p:extLst>
      <p:ext uri="{BB962C8B-B14F-4D97-AF65-F5344CB8AC3E}">
        <p14:creationId xmlns:p14="http://schemas.microsoft.com/office/powerpoint/2010/main" val="3451838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lstStyle/>
          <a:p>
            <a:r>
              <a:rPr lang="en-GB" dirty="0"/>
              <a:t>What OR techniques are used?</a:t>
            </a:r>
            <a:endParaRPr lang="en-US" dirty="0"/>
          </a:p>
        </p:txBody>
      </p:sp>
      <p:sp>
        <p:nvSpPr>
          <p:cNvPr id="5" name="Content Placeholder 4">
            <a:extLst>
              <a:ext uri="{FF2B5EF4-FFF2-40B4-BE49-F238E27FC236}">
                <a16:creationId xmlns:a16="http://schemas.microsoft.com/office/drawing/2014/main" id="{1CAC8AEC-E6E6-12BB-A21F-B17E2A39A591}"/>
              </a:ext>
            </a:extLst>
          </p:cNvPr>
          <p:cNvSpPr>
            <a:spLocks noGrp="1"/>
          </p:cNvSpPr>
          <p:nvPr>
            <p:ph idx="1"/>
          </p:nvPr>
        </p:nvSpPr>
        <p:spPr/>
        <p:txBody>
          <a:bodyPr/>
          <a:lstStyle/>
          <a:p>
            <a:pPr marL="0" indent="0">
              <a:buClr>
                <a:srgbClr val="005892"/>
              </a:buClr>
              <a:buNone/>
            </a:pPr>
            <a:r>
              <a:rPr lang="en-GB" sz="2400" dirty="0">
                <a:solidFill>
                  <a:srgbClr val="773580"/>
                </a:solidFill>
              </a:rPr>
              <a:t>Simulation</a:t>
            </a:r>
            <a:r>
              <a:rPr lang="en-GB" sz="2400" dirty="0"/>
              <a:t> is used to try different solutions and answers the “What if…?” question. </a:t>
            </a:r>
          </a:p>
          <a:p>
            <a:pPr>
              <a:buClr>
                <a:srgbClr val="005892"/>
              </a:buClr>
            </a:pPr>
            <a:endParaRPr lang="en-GB" sz="2400" dirty="0"/>
          </a:p>
          <a:p>
            <a:pPr marL="0" indent="0">
              <a:buClr>
                <a:srgbClr val="005892"/>
              </a:buClr>
              <a:buNone/>
            </a:pPr>
            <a:r>
              <a:rPr lang="en-GB" sz="2400" dirty="0">
                <a:solidFill>
                  <a:srgbClr val="773580"/>
                </a:solidFill>
              </a:rPr>
              <a:t>Optimisation</a:t>
            </a:r>
            <a:r>
              <a:rPr lang="en-GB" sz="2400" dirty="0"/>
              <a:t> uses problem solving to achieve the best outcome.</a:t>
            </a:r>
          </a:p>
          <a:p>
            <a:pPr marL="0" indent="0">
              <a:buClr>
                <a:srgbClr val="005892"/>
              </a:buClr>
              <a:buNone/>
            </a:pPr>
            <a:endParaRPr lang="en-GB" sz="2400" dirty="0">
              <a:highlight>
                <a:srgbClr val="FFFF00"/>
              </a:highlight>
            </a:endParaRPr>
          </a:p>
          <a:p>
            <a:pPr marL="0" indent="0">
              <a:buClr>
                <a:srgbClr val="005892"/>
              </a:buClr>
              <a:buNone/>
            </a:pPr>
            <a:r>
              <a:rPr lang="en-GB" sz="2400" dirty="0">
                <a:solidFill>
                  <a:srgbClr val="773580"/>
                </a:solidFill>
              </a:rPr>
              <a:t>Forecasting</a:t>
            </a:r>
            <a:r>
              <a:rPr lang="en-GB" sz="2400" dirty="0"/>
              <a:t> is used to estimate unknown outcomes with more accuracy.</a:t>
            </a:r>
          </a:p>
          <a:p>
            <a:endParaRPr lang="en-GB" dirty="0"/>
          </a:p>
        </p:txBody>
      </p:sp>
    </p:spTree>
    <p:extLst>
      <p:ext uri="{BB962C8B-B14F-4D97-AF65-F5344CB8AC3E}">
        <p14:creationId xmlns:p14="http://schemas.microsoft.com/office/powerpoint/2010/main" val="37282138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B05C4-1082-6ED1-CC49-C581D0CE1C8E}"/>
              </a:ext>
            </a:extLst>
          </p:cNvPr>
          <p:cNvSpPr>
            <a:spLocks noGrp="1"/>
          </p:cNvSpPr>
          <p:nvPr>
            <p:ph type="title"/>
          </p:nvPr>
        </p:nvSpPr>
        <p:spPr/>
        <p:txBody>
          <a:bodyPr>
            <a:normAutofit/>
          </a:bodyPr>
          <a:lstStyle/>
          <a:p>
            <a:r>
              <a:rPr lang="en-GB" dirty="0"/>
              <a:t>Where can OR take you?</a:t>
            </a:r>
            <a:endParaRPr lang="en-US" dirty="0"/>
          </a:p>
        </p:txBody>
      </p:sp>
      <p:pic>
        <p:nvPicPr>
          <p:cNvPr id="5" name="Picture 50" descr="Image result for amey consulting logo">
            <a:extLst>
              <a:ext uri="{FF2B5EF4-FFF2-40B4-BE49-F238E27FC236}">
                <a16:creationId xmlns:a16="http://schemas.microsoft.com/office/drawing/2014/main" id="{53D7CB40-C913-0BC7-F5BD-759573193C1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876" t="18858" r="9881" b="34463"/>
          <a:stretch/>
        </p:blipFill>
        <p:spPr bwMode="auto">
          <a:xfrm>
            <a:off x="2232606" y="2721104"/>
            <a:ext cx="1861376" cy="10827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tesco logo">
            <a:extLst>
              <a:ext uri="{FF2B5EF4-FFF2-40B4-BE49-F238E27FC236}">
                <a16:creationId xmlns:a16="http://schemas.microsoft.com/office/drawing/2014/main" id="{FE5E366A-597C-2F3D-5209-31042CA0836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9236" b="28036"/>
          <a:stretch/>
        </p:blipFill>
        <p:spPr bwMode="auto">
          <a:xfrm>
            <a:off x="10278956" y="2152143"/>
            <a:ext cx="1857375" cy="79363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4" descr="Image result for british airways logo">
            <a:extLst>
              <a:ext uri="{FF2B5EF4-FFF2-40B4-BE49-F238E27FC236}">
                <a16:creationId xmlns:a16="http://schemas.microsoft.com/office/drawing/2014/main" id="{20E2EA93-827F-8678-EF12-3C9AE00834B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37923" y="5194223"/>
            <a:ext cx="4082066" cy="10295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2" descr="Image result for movement strategies">
            <a:extLst>
              <a:ext uri="{FF2B5EF4-FFF2-40B4-BE49-F238E27FC236}">
                <a16:creationId xmlns:a16="http://schemas.microsoft.com/office/drawing/2014/main" id="{12AF3955-CEB7-39FC-A8EF-A76A229C49C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2629" b="33492"/>
          <a:stretch/>
        </p:blipFill>
        <p:spPr bwMode="auto">
          <a:xfrm>
            <a:off x="182491" y="3802615"/>
            <a:ext cx="2552792" cy="86487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4" descr="Image result for nats logo">
            <a:extLst>
              <a:ext uri="{FF2B5EF4-FFF2-40B4-BE49-F238E27FC236}">
                <a16:creationId xmlns:a16="http://schemas.microsoft.com/office/drawing/2014/main" id="{ED8A440C-7F49-99BE-5684-1588544AFC3C}"/>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617" r="7163" b="27669"/>
          <a:stretch/>
        </p:blipFill>
        <p:spPr bwMode="auto">
          <a:xfrm>
            <a:off x="114034" y="4555432"/>
            <a:ext cx="2478695" cy="6770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6" descr="Image result for dstl">
            <a:extLst>
              <a:ext uri="{FF2B5EF4-FFF2-40B4-BE49-F238E27FC236}">
                <a16:creationId xmlns:a16="http://schemas.microsoft.com/office/drawing/2014/main" id="{F71EFAE1-4A9F-61AF-7235-BCB566EA9C8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5748" y="2986634"/>
            <a:ext cx="1758101" cy="81898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2" descr="Image result for bt logo">
            <a:extLst>
              <a:ext uri="{FF2B5EF4-FFF2-40B4-BE49-F238E27FC236}">
                <a16:creationId xmlns:a16="http://schemas.microsoft.com/office/drawing/2014/main" id="{0E9C80F8-8155-8078-8050-C5611D9AD3C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36155" y="4666774"/>
            <a:ext cx="1849172" cy="10343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4" descr="Image result for home office logo">
            <a:extLst>
              <a:ext uri="{FF2B5EF4-FFF2-40B4-BE49-F238E27FC236}">
                <a16:creationId xmlns:a16="http://schemas.microsoft.com/office/drawing/2014/main" id="{97A5400F-AC8F-E265-9F10-E538663F56D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95261" y="2440870"/>
            <a:ext cx="2127478" cy="10637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0" descr="Image result for bae systems logo">
            <a:extLst>
              <a:ext uri="{FF2B5EF4-FFF2-40B4-BE49-F238E27FC236}">
                <a16:creationId xmlns:a16="http://schemas.microsoft.com/office/drawing/2014/main" id="{0B2C81AC-813A-0E7B-9B67-9AB6BB4CFD7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5706" y="2161859"/>
            <a:ext cx="2495274" cy="72778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4" descr="Image result for ons logo">
            <a:extLst>
              <a:ext uri="{FF2B5EF4-FFF2-40B4-BE49-F238E27FC236}">
                <a16:creationId xmlns:a16="http://schemas.microsoft.com/office/drawing/2014/main" id="{4CB7C0D4-19DC-6755-6F71-E353BFE38E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4588" y="5194223"/>
            <a:ext cx="3236303" cy="88496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6" descr="Image result for asda logo">
            <a:extLst>
              <a:ext uri="{FF2B5EF4-FFF2-40B4-BE49-F238E27FC236}">
                <a16:creationId xmlns:a16="http://schemas.microsoft.com/office/drawing/2014/main" id="{EF5C537D-F24C-8943-73E7-C64B1E21892A}"/>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819430" y="4598885"/>
            <a:ext cx="2232758" cy="71520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2" descr="Image result for gain theory logo">
            <a:extLst>
              <a:ext uri="{FF2B5EF4-FFF2-40B4-BE49-F238E27FC236}">
                <a16:creationId xmlns:a16="http://schemas.microsoft.com/office/drawing/2014/main" id="{AB9872C4-72E7-899D-F655-B920016BE87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538122" y="2876805"/>
            <a:ext cx="1496256" cy="79952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8" descr="Image result for the information lab logo">
            <a:extLst>
              <a:ext uri="{FF2B5EF4-FFF2-40B4-BE49-F238E27FC236}">
                <a16:creationId xmlns:a16="http://schemas.microsoft.com/office/drawing/2014/main" id="{970494CC-A6D1-A198-B3EB-9CACD494E028}"/>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634124" y="3676332"/>
            <a:ext cx="2521720" cy="8791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Astrazeneca Logos">
            <a:extLst>
              <a:ext uri="{FF2B5EF4-FFF2-40B4-BE49-F238E27FC236}">
                <a16:creationId xmlns:a16="http://schemas.microsoft.com/office/drawing/2014/main" id="{DC678C4B-84A9-8703-B768-970829AB20A9}"/>
              </a:ext>
            </a:extLst>
          </p:cNvPr>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b="33232"/>
          <a:stretch/>
        </p:blipFill>
        <p:spPr bwMode="auto">
          <a:xfrm>
            <a:off x="3426615" y="5397118"/>
            <a:ext cx="2273211" cy="62370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Admiral Group Plc | LinkedIn">
            <a:extLst>
              <a:ext uri="{FF2B5EF4-FFF2-40B4-BE49-F238E27FC236}">
                <a16:creationId xmlns:a16="http://schemas.microsoft.com/office/drawing/2014/main" id="{EDF43CE0-4400-B729-537F-15D43A075280}"/>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17262" y="4439131"/>
            <a:ext cx="1221576" cy="122157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descr="KPMG - Wikipedia">
            <a:extLst>
              <a:ext uri="{FF2B5EF4-FFF2-40B4-BE49-F238E27FC236}">
                <a16:creationId xmlns:a16="http://schemas.microsoft.com/office/drawing/2014/main" id="{68F491D1-5018-1123-F813-EF2FAD08EECA}"/>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351876" y="2169533"/>
            <a:ext cx="1839155" cy="75884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descr="Unilever - Wikipedia">
            <a:extLst>
              <a:ext uri="{FF2B5EF4-FFF2-40B4-BE49-F238E27FC236}">
                <a16:creationId xmlns:a16="http://schemas.microsoft.com/office/drawing/2014/main" id="{4B2954DB-2C7A-6F95-ECB2-DBD94A753340}"/>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2795429" y="4439852"/>
            <a:ext cx="1022350" cy="113128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EF806F52-F562-4515-B280-373FD5D0F6DA}"/>
              </a:ext>
            </a:extLst>
          </p:cNvPr>
          <p:cNvPicPr>
            <a:picLocks noChangeAspect="1"/>
          </p:cNvPicPr>
          <p:nvPr/>
        </p:nvPicPr>
        <p:blipFill rotWithShape="1">
          <a:blip r:embed="rId20">
            <a:extLst>
              <a:ext uri="{28A0092B-C50C-407E-A947-70E740481C1C}">
                <a14:useLocalDpi xmlns:a14="http://schemas.microsoft.com/office/drawing/2010/main" val="0"/>
              </a:ext>
            </a:extLst>
          </a:blip>
          <a:srcRect b="20333"/>
          <a:stretch/>
        </p:blipFill>
        <p:spPr>
          <a:xfrm>
            <a:off x="2795452" y="2107833"/>
            <a:ext cx="1551342" cy="775327"/>
          </a:xfrm>
          <a:prstGeom prst="rect">
            <a:avLst/>
          </a:prstGeom>
        </p:spPr>
      </p:pic>
      <p:pic>
        <p:nvPicPr>
          <p:cNvPr id="23" name="Picture 6" descr="CORMSIS Event | Mathematical Sciences | University of Southampton">
            <a:extLst>
              <a:ext uri="{FF2B5EF4-FFF2-40B4-BE49-F238E27FC236}">
                <a16:creationId xmlns:a16="http://schemas.microsoft.com/office/drawing/2014/main" id="{94848887-03E4-85B4-42F7-19C0B53DFD03}"/>
              </a:ext>
            </a:extLst>
          </p:cNvPr>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l="10454" r="5537"/>
          <a:stretch/>
        </p:blipFill>
        <p:spPr bwMode="auto">
          <a:xfrm>
            <a:off x="6379225" y="3607327"/>
            <a:ext cx="1515271" cy="111603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Download Ocado Logo in SVG Vector or PNG File Format - Logo.wine">
            <a:extLst>
              <a:ext uri="{FF2B5EF4-FFF2-40B4-BE49-F238E27FC236}">
                <a16:creationId xmlns:a16="http://schemas.microsoft.com/office/drawing/2014/main" id="{69B0D7ED-71B1-88EC-E770-493D1DD7512D}"/>
              </a:ext>
            </a:extLst>
          </p:cNvPr>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l="21942" t="14480" r="22237" b="13478"/>
          <a:stretch/>
        </p:blipFill>
        <p:spPr bwMode="auto">
          <a:xfrm>
            <a:off x="9426602" y="3043746"/>
            <a:ext cx="1215012" cy="10454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90" descr="Image result for jlr logo">
            <a:extLst>
              <a:ext uri="{FF2B5EF4-FFF2-40B4-BE49-F238E27FC236}">
                <a16:creationId xmlns:a16="http://schemas.microsoft.com/office/drawing/2014/main" id="{A2590DD9-3FE9-AF4F-81F5-7F5052D94956}"/>
              </a:ext>
            </a:extLst>
          </p:cNvPr>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589635" y="5278473"/>
            <a:ext cx="3027445" cy="94607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94" descr="Related image">
            <a:extLst>
              <a:ext uri="{FF2B5EF4-FFF2-40B4-BE49-F238E27FC236}">
                <a16:creationId xmlns:a16="http://schemas.microsoft.com/office/drawing/2014/main" id="{788BE17B-57DC-2500-B4FB-80A9DE7730B8}"/>
              </a:ext>
            </a:extLst>
          </p:cNvPr>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t="18206" b="10789"/>
          <a:stretch/>
        </p:blipFill>
        <p:spPr bwMode="auto">
          <a:xfrm>
            <a:off x="7810287" y="3607327"/>
            <a:ext cx="1610727" cy="114369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a:extLst>
              <a:ext uri="{FF2B5EF4-FFF2-40B4-BE49-F238E27FC236}">
                <a16:creationId xmlns:a16="http://schemas.microsoft.com/office/drawing/2014/main" id="{F2B588B2-5D56-EF01-5050-571161F3D247}"/>
              </a:ext>
            </a:extLst>
          </p:cNvPr>
          <p:cNvPicPr>
            <a:picLocks noChangeAspect="1" noChangeArrowheads="1"/>
          </p:cNvPicPr>
          <p:nvPr/>
        </p:nvPicPr>
        <p:blipFill rotWithShape="1">
          <a:blip r:embed="rId25">
            <a:extLst>
              <a:ext uri="{28A0092B-C50C-407E-A947-70E740481C1C}">
                <a14:useLocalDpi xmlns:a14="http://schemas.microsoft.com/office/drawing/2010/main" val="0"/>
              </a:ext>
            </a:extLst>
          </a:blip>
          <a:srcRect l="17310" t="13885" r="16891" b="13474"/>
          <a:stretch/>
        </p:blipFill>
        <p:spPr bwMode="auto">
          <a:xfrm>
            <a:off x="6494334" y="2088617"/>
            <a:ext cx="1060627" cy="157917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a:extLst>
              <a:ext uri="{FF2B5EF4-FFF2-40B4-BE49-F238E27FC236}">
                <a16:creationId xmlns:a16="http://schemas.microsoft.com/office/drawing/2014/main" id="{3700DE69-1C4C-6273-DFE7-A005716186C7}"/>
              </a:ext>
            </a:extLst>
          </p:cNvPr>
          <p:cNvPicPr>
            <a:picLocks noChangeAspect="1" noChangeArrowheads="1"/>
          </p:cNvPicPr>
          <p:nvPr/>
        </p:nvPicPr>
        <p:blipFill rotWithShape="1">
          <a:blip r:embed="rId26">
            <a:extLst>
              <a:ext uri="{28A0092B-C50C-407E-A947-70E740481C1C}">
                <a14:useLocalDpi xmlns:a14="http://schemas.microsoft.com/office/drawing/2010/main" val="0"/>
              </a:ext>
            </a:extLst>
          </a:blip>
          <a:srcRect l="7820" t="28202" r="7241" b="26178"/>
          <a:stretch/>
        </p:blipFill>
        <p:spPr bwMode="auto">
          <a:xfrm>
            <a:off x="4364493" y="2167305"/>
            <a:ext cx="2129841" cy="72593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a:extLst>
              <a:ext uri="{FF2B5EF4-FFF2-40B4-BE49-F238E27FC236}">
                <a16:creationId xmlns:a16="http://schemas.microsoft.com/office/drawing/2014/main" id="{FEC1B856-79B8-FA09-2DA3-97515D52E968}"/>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3222760" y="3819380"/>
            <a:ext cx="1349432" cy="54665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6" descr="Image result for ey logo">
            <a:extLst>
              <a:ext uri="{FF2B5EF4-FFF2-40B4-BE49-F238E27FC236}">
                <a16:creationId xmlns:a16="http://schemas.microsoft.com/office/drawing/2014/main" id="{555F4F16-3106-D34D-DB4A-EB2E0AC45114}"/>
              </a:ext>
            </a:extLst>
          </p:cNvPr>
          <p:cNvPicPr>
            <a:picLocks noChangeAspect="1" noChangeArrowheads="1"/>
          </p:cNvPicPr>
          <p:nvPr/>
        </p:nvPicPr>
        <p:blipFill rotWithShape="1">
          <a:blip r:embed="rId28" cstate="print">
            <a:extLst>
              <a:ext uri="{28A0092B-C50C-407E-A947-70E740481C1C}">
                <a14:useLocalDpi xmlns:a14="http://schemas.microsoft.com/office/drawing/2010/main" val="0"/>
              </a:ext>
            </a:extLst>
          </a:blip>
          <a:srcRect l="31217" t="16567" r="33103" b="27344"/>
          <a:stretch/>
        </p:blipFill>
        <p:spPr bwMode="auto">
          <a:xfrm>
            <a:off x="5025586" y="3644619"/>
            <a:ext cx="1388667" cy="151592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8" descr="Image result for ibm logo">
            <a:extLst>
              <a:ext uri="{FF2B5EF4-FFF2-40B4-BE49-F238E27FC236}">
                <a16:creationId xmlns:a16="http://schemas.microsoft.com/office/drawing/2014/main" id="{35F552CE-8074-8F13-374E-A03E34FDD374}"/>
              </a:ext>
            </a:extLst>
          </p:cNvPr>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6199066" y="4630764"/>
            <a:ext cx="1702777" cy="77399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Ford Logo, Png, Meaning">
            <a:extLst>
              <a:ext uri="{FF2B5EF4-FFF2-40B4-BE49-F238E27FC236}">
                <a16:creationId xmlns:a16="http://schemas.microsoft.com/office/drawing/2014/main" id="{3BAF43BB-4E6A-7C19-70AD-3D11B539B652}"/>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142891" y="2946644"/>
            <a:ext cx="2000399" cy="7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34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043CE63-A625-A283-1971-190CC94C33F4}"/>
              </a:ext>
            </a:extLst>
          </p:cNvPr>
          <p:cNvSpPr>
            <a:spLocks noGrp="1"/>
          </p:cNvSpPr>
          <p:nvPr>
            <p:ph type="title"/>
          </p:nvPr>
        </p:nvSpPr>
        <p:spPr/>
        <p:txBody>
          <a:bodyPr/>
          <a:lstStyle/>
          <a:p>
            <a:r>
              <a:rPr lang="en-GB" dirty="0"/>
              <a:t>Interested?</a:t>
            </a:r>
          </a:p>
        </p:txBody>
      </p:sp>
      <p:sp>
        <p:nvSpPr>
          <p:cNvPr id="6" name="Content Placeholder 5">
            <a:extLst>
              <a:ext uri="{FF2B5EF4-FFF2-40B4-BE49-F238E27FC236}">
                <a16:creationId xmlns:a16="http://schemas.microsoft.com/office/drawing/2014/main" id="{223E03E1-DFD7-C5A4-B12E-66FF713949E9}"/>
              </a:ext>
            </a:extLst>
          </p:cNvPr>
          <p:cNvSpPr>
            <a:spLocks noGrp="1"/>
          </p:cNvSpPr>
          <p:nvPr>
            <p:ph idx="1"/>
          </p:nvPr>
        </p:nvSpPr>
        <p:spPr/>
        <p:txBody>
          <a:bodyPr/>
          <a:lstStyle/>
          <a:p>
            <a:pPr marL="131400" indent="0">
              <a:lnSpc>
                <a:spcPct val="120000"/>
              </a:lnSpc>
              <a:spcBef>
                <a:spcPts val="0"/>
              </a:spcBef>
              <a:buClr>
                <a:schemeClr val="bg2">
                  <a:lumMod val="25000"/>
                </a:schemeClr>
              </a:buClr>
              <a:buNone/>
            </a:pPr>
            <a:r>
              <a:rPr lang="en-GB" sz="2400" dirty="0"/>
              <a:t>Next steps:</a:t>
            </a:r>
          </a:p>
          <a:p>
            <a:pPr marL="588600" lvl="1" indent="0">
              <a:lnSpc>
                <a:spcPct val="120000"/>
              </a:lnSpc>
              <a:spcBef>
                <a:spcPts val="0"/>
              </a:spcBef>
              <a:buClr>
                <a:srgbClr val="005892"/>
              </a:buClr>
              <a:buNone/>
            </a:pPr>
            <a:endParaRPr lang="en-GB" sz="2400" dirty="0"/>
          </a:p>
          <a:p>
            <a:pPr marL="588600" lvl="1" indent="0">
              <a:lnSpc>
                <a:spcPct val="120000"/>
              </a:lnSpc>
              <a:spcBef>
                <a:spcPts val="0"/>
              </a:spcBef>
              <a:buClr>
                <a:srgbClr val="005892"/>
              </a:buClr>
              <a:buNone/>
            </a:pPr>
            <a:r>
              <a:rPr lang="en-GB" sz="2400" dirty="0"/>
              <a:t>Maths GCSE and A Level</a:t>
            </a:r>
          </a:p>
          <a:p>
            <a:pPr marL="588600" lvl="1" indent="0">
              <a:lnSpc>
                <a:spcPct val="120000"/>
              </a:lnSpc>
              <a:spcBef>
                <a:spcPts val="0"/>
              </a:spcBef>
              <a:buClr>
                <a:srgbClr val="005892"/>
              </a:buClr>
              <a:buNone/>
            </a:pPr>
            <a:r>
              <a:rPr lang="en-GB" sz="2400" dirty="0"/>
              <a:t>Further Maths and Computer Science are highly beneficial</a:t>
            </a:r>
          </a:p>
          <a:p>
            <a:pPr marL="588600" lvl="1" indent="0">
              <a:lnSpc>
                <a:spcPct val="120000"/>
              </a:lnSpc>
              <a:spcBef>
                <a:spcPts val="0"/>
              </a:spcBef>
              <a:buClr>
                <a:srgbClr val="005892"/>
              </a:buClr>
              <a:buNone/>
            </a:pPr>
            <a:r>
              <a:rPr lang="en-GB" sz="2400" dirty="0"/>
              <a:t>Study STEM at university</a:t>
            </a:r>
          </a:p>
          <a:p>
            <a:endParaRPr lang="en-GB" dirty="0"/>
          </a:p>
        </p:txBody>
      </p:sp>
    </p:spTree>
    <p:extLst>
      <p:ext uri="{BB962C8B-B14F-4D97-AF65-F5344CB8AC3E}">
        <p14:creationId xmlns:p14="http://schemas.microsoft.com/office/powerpoint/2010/main" val="1924135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Your Task – Task 1</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fontScale="85000" lnSpcReduction="20000"/>
          </a:bodyPr>
          <a:lstStyle/>
          <a:p>
            <a:pPr>
              <a:spcBef>
                <a:spcPts val="0"/>
              </a:spcBef>
            </a:pPr>
            <a:r>
              <a:rPr lang="en-GB" sz="2600" b="0" dirty="0"/>
              <a:t>Your are the sports captain of your school . There are four different sports teams which are looking for one more person to fill each team. </a:t>
            </a:r>
          </a:p>
          <a:p>
            <a:pPr>
              <a:spcBef>
                <a:spcPts val="0"/>
              </a:spcBef>
            </a:pPr>
            <a:endParaRPr lang="en-GB" sz="2600" b="0" dirty="0"/>
          </a:p>
          <a:p>
            <a:pPr>
              <a:spcBef>
                <a:spcPts val="0"/>
              </a:spcBef>
            </a:pPr>
            <a:r>
              <a:rPr lang="en-GB" sz="2600" b="0" dirty="0"/>
              <a:t>You have been given the following preferences of four different students who you wish to allocate to one team each. </a:t>
            </a:r>
          </a:p>
          <a:p>
            <a:pPr lvl="1">
              <a:buFont typeface="Arial" pitchFamily="34" charset="0"/>
              <a:buChar char="•"/>
            </a:pPr>
            <a:r>
              <a:rPr lang="en-GB" sz="2300" dirty="0"/>
              <a:t>Ann likes hockey, rugby and swimming.</a:t>
            </a:r>
          </a:p>
          <a:p>
            <a:pPr lvl="1">
              <a:buFont typeface="Arial" pitchFamily="34" charset="0"/>
              <a:buChar char="•"/>
            </a:pPr>
            <a:r>
              <a:rPr lang="en-GB" sz="2300" dirty="0"/>
              <a:t>Ben likes hockey and swimming.</a:t>
            </a:r>
          </a:p>
          <a:p>
            <a:pPr lvl="1">
              <a:buFont typeface="Arial" pitchFamily="34" charset="0"/>
              <a:buChar char="•"/>
            </a:pPr>
            <a:r>
              <a:rPr lang="en-GB" sz="2300" dirty="0"/>
              <a:t>Caroline likes hockey, swimming and tennis.</a:t>
            </a:r>
          </a:p>
          <a:p>
            <a:pPr lvl="1">
              <a:buFont typeface="Arial" pitchFamily="34" charset="0"/>
              <a:buChar char="•"/>
            </a:pPr>
            <a:r>
              <a:rPr lang="en-GB" sz="2300" dirty="0"/>
              <a:t>Darren likes rugby and swimming.</a:t>
            </a:r>
          </a:p>
          <a:p>
            <a:pPr marL="0" indent="0" algn="ctr">
              <a:spcBef>
                <a:spcPts val="0"/>
              </a:spcBef>
            </a:pPr>
            <a:endParaRPr lang="en-GB" sz="2600" dirty="0"/>
          </a:p>
          <a:p>
            <a:pPr marL="0" indent="0" algn="ctr">
              <a:spcBef>
                <a:spcPts val="0"/>
              </a:spcBef>
            </a:pPr>
            <a:r>
              <a:rPr lang="en-GB" sz="2600" dirty="0"/>
              <a:t>Using this information, find a suitable matching so that each student is accepted onto a team of their choice.</a:t>
            </a:r>
          </a:p>
          <a:p>
            <a:pPr marL="0" indent="0"/>
            <a:r>
              <a:rPr lang="en-GB" sz="2600" b="0" dirty="0"/>
              <a:t>Can you find more than one possible matching?</a:t>
            </a:r>
          </a:p>
          <a:p>
            <a:pPr>
              <a:buFont typeface="Arial" pitchFamily="34" charset="0"/>
              <a:buChar char="•"/>
            </a:pPr>
            <a:endParaRPr lang="en-GB" b="0" dirty="0"/>
          </a:p>
          <a:p>
            <a:endParaRPr lang="en-GB" b="0" dirty="0"/>
          </a:p>
          <a:p>
            <a:endParaRPr lang="en-US" dirty="0"/>
          </a:p>
        </p:txBody>
      </p:sp>
      <p:pic>
        <p:nvPicPr>
          <p:cNvPr id="4" name="Picture 3" descr="C:\Users\c1204691\AppData\Local\Microsoft\Windows\Temporary Internet Files\Content.IE5\3D7XP42S\MC900432457[1].wmf">
            <a:extLst>
              <a:ext uri="{FF2B5EF4-FFF2-40B4-BE49-F238E27FC236}">
                <a16:creationId xmlns:a16="http://schemas.microsoft.com/office/drawing/2014/main" id="{29C2B5D4-480E-DB30-E0ED-A664E76D287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74309" y="921544"/>
            <a:ext cx="1971675" cy="1387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5226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607188-7696-77C3-C654-6C5D110C631B}"/>
              </a:ext>
            </a:extLst>
          </p:cNvPr>
          <p:cNvSpPr>
            <a:spLocks noGrp="1"/>
          </p:cNvSpPr>
          <p:nvPr>
            <p:ph type="title"/>
          </p:nvPr>
        </p:nvSpPr>
        <p:spPr/>
        <p:txBody>
          <a:bodyPr/>
          <a:lstStyle/>
          <a:p>
            <a:r>
              <a:rPr lang="en-GB" dirty="0"/>
              <a:t>Find out more</a:t>
            </a:r>
          </a:p>
        </p:txBody>
      </p:sp>
      <p:sp>
        <p:nvSpPr>
          <p:cNvPr id="6" name="Content Placeholder 5">
            <a:extLst>
              <a:ext uri="{FF2B5EF4-FFF2-40B4-BE49-F238E27FC236}">
                <a16:creationId xmlns:a16="http://schemas.microsoft.com/office/drawing/2014/main" id="{875096CB-6A08-2A19-C4DE-71E30028C139}"/>
              </a:ext>
            </a:extLst>
          </p:cNvPr>
          <p:cNvSpPr>
            <a:spLocks noGrp="1"/>
          </p:cNvSpPr>
          <p:nvPr>
            <p:ph idx="1"/>
          </p:nvPr>
        </p:nvSpPr>
        <p:spPr/>
        <p:txBody>
          <a:bodyPr/>
          <a:lstStyle/>
          <a:p>
            <a:pPr marL="0" indent="0" algn="ctr">
              <a:buNone/>
            </a:pPr>
            <a:r>
              <a:rPr lang="en-GB" sz="3600" dirty="0">
                <a:hlinkClick r:id="rId3">
                  <a:extLst>
                    <a:ext uri="{A12FA001-AC4F-418D-AE19-62706E023703}">
                      <ahyp:hlinkClr xmlns:ahyp="http://schemas.microsoft.com/office/drawing/2018/hyperlinkcolor" val="tx"/>
                    </a:ext>
                  </a:extLst>
                </a:hlinkClick>
              </a:rPr>
              <a:t>www.theorsociety.com</a:t>
            </a:r>
            <a:endParaRPr lang="en-GB" sz="3600" dirty="0"/>
          </a:p>
          <a:p>
            <a:pPr marL="0" indent="0" algn="ctr">
              <a:buNone/>
            </a:pPr>
            <a:endParaRPr lang="en-GB" sz="3600" dirty="0"/>
          </a:p>
          <a:p>
            <a:pPr marL="0" indent="0" algn="ctr">
              <a:buNone/>
            </a:pPr>
            <a:r>
              <a:rPr lang="en-GB" sz="3600" dirty="0">
                <a:cs typeface="Roboto"/>
              </a:rPr>
              <a:t>@TheORSociety</a:t>
            </a:r>
          </a:p>
          <a:p>
            <a:endParaRPr lang="en-GB" dirty="0"/>
          </a:p>
        </p:txBody>
      </p:sp>
    </p:spTree>
    <p:extLst>
      <p:ext uri="{BB962C8B-B14F-4D97-AF65-F5344CB8AC3E}">
        <p14:creationId xmlns:p14="http://schemas.microsoft.com/office/powerpoint/2010/main" val="3558089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Bipartite graphs</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lnSpcReduction="10000"/>
          </a:bodyPr>
          <a:lstStyle/>
          <a:p>
            <a:pPr>
              <a:spcBef>
                <a:spcPts val="0"/>
              </a:spcBef>
            </a:pPr>
            <a:r>
              <a:rPr lang="en-GB" sz="2000" b="0" dirty="0"/>
              <a:t>There is a special way to present this information. This is called a </a:t>
            </a:r>
            <a:r>
              <a:rPr lang="en-GB" sz="2000" b="0" dirty="0">
                <a:solidFill>
                  <a:srgbClr val="00B0F0"/>
                </a:solidFill>
              </a:rPr>
              <a:t>bipartite graph</a:t>
            </a:r>
            <a:r>
              <a:rPr lang="en-GB" sz="2000" b="0" dirty="0"/>
              <a:t>.  It consists of two sets of vertices, X and Y, and the edges only connect vertices in X to vertices in Y (i.e. no two vertices in one set are ever joined).</a:t>
            </a:r>
          </a:p>
          <a:p>
            <a:pPr>
              <a:spcBef>
                <a:spcPts val="0"/>
              </a:spcBef>
            </a:pPr>
            <a:endParaRPr lang="en-GB" sz="2000" b="0" dirty="0"/>
          </a:p>
          <a:p>
            <a:pPr>
              <a:spcBef>
                <a:spcPts val="0"/>
              </a:spcBef>
            </a:pPr>
            <a:r>
              <a:rPr lang="en-GB" sz="2000" b="0" dirty="0"/>
              <a:t>Here is the bipartite graph for the data given to us about the students’ preferences.</a:t>
            </a:r>
          </a:p>
          <a:p>
            <a:pPr>
              <a:spcBef>
                <a:spcPts val="0"/>
              </a:spcBef>
            </a:pPr>
            <a:endParaRPr lang="en-GB" sz="2000" b="0" dirty="0"/>
          </a:p>
          <a:p>
            <a:pPr>
              <a:spcBef>
                <a:spcPts val="0"/>
              </a:spcBef>
            </a:pPr>
            <a:endParaRPr lang="en-GB" sz="2000" b="0" dirty="0"/>
          </a:p>
          <a:p>
            <a:pPr>
              <a:spcBef>
                <a:spcPts val="0"/>
              </a:spcBef>
            </a:pPr>
            <a:endParaRPr lang="en-GB" sz="2000" b="0" dirty="0"/>
          </a:p>
          <a:p>
            <a:pPr>
              <a:spcBef>
                <a:spcPts val="0"/>
              </a:spcBef>
            </a:pPr>
            <a:endParaRPr lang="en-GB" sz="2000" b="0" dirty="0"/>
          </a:p>
          <a:p>
            <a:pPr>
              <a:spcBef>
                <a:spcPts val="0"/>
              </a:spcBef>
            </a:pPr>
            <a:endParaRPr lang="en-GB" sz="2000" b="0" dirty="0"/>
          </a:p>
          <a:p>
            <a:pPr>
              <a:spcBef>
                <a:spcPts val="0"/>
              </a:spcBef>
            </a:pPr>
            <a:endParaRPr lang="en-GB" sz="2000" b="0" dirty="0"/>
          </a:p>
          <a:p>
            <a:pPr>
              <a:spcBef>
                <a:spcPts val="0"/>
              </a:spcBef>
            </a:pPr>
            <a:r>
              <a:rPr lang="en-GB" sz="2000" b="0" dirty="0"/>
              <a:t>Let A = Ann, B = Ben, C = Caroline, D = Darren, H = Hockey, R = Rugby, S = Swimming, and T = Tennis.</a:t>
            </a:r>
          </a:p>
          <a:p>
            <a:endParaRPr lang="en-US" dirty="0"/>
          </a:p>
        </p:txBody>
      </p:sp>
      <p:sp>
        <p:nvSpPr>
          <p:cNvPr id="4" name="Oval 3">
            <a:extLst>
              <a:ext uri="{FF2B5EF4-FFF2-40B4-BE49-F238E27FC236}">
                <a16:creationId xmlns:a16="http://schemas.microsoft.com/office/drawing/2014/main" id="{089D866D-C7E6-22F8-8042-004E9421184A}"/>
              </a:ext>
            </a:extLst>
          </p:cNvPr>
          <p:cNvSpPr/>
          <p:nvPr/>
        </p:nvSpPr>
        <p:spPr>
          <a:xfrm>
            <a:off x="4404851" y="3965978"/>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5" name="Oval 4">
            <a:extLst>
              <a:ext uri="{FF2B5EF4-FFF2-40B4-BE49-F238E27FC236}">
                <a16:creationId xmlns:a16="http://schemas.microsoft.com/office/drawing/2014/main" id="{5DE6BCB7-DDDC-111B-E5A8-CD59AF861B01}"/>
              </a:ext>
            </a:extLst>
          </p:cNvPr>
          <p:cNvSpPr/>
          <p:nvPr/>
        </p:nvSpPr>
        <p:spPr>
          <a:xfrm>
            <a:off x="4404851" y="4329311"/>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6" name="Oval 5">
            <a:extLst>
              <a:ext uri="{FF2B5EF4-FFF2-40B4-BE49-F238E27FC236}">
                <a16:creationId xmlns:a16="http://schemas.microsoft.com/office/drawing/2014/main" id="{A8AC26BC-CC1A-FAA7-7E33-A4604E20052F}"/>
              </a:ext>
            </a:extLst>
          </p:cNvPr>
          <p:cNvSpPr/>
          <p:nvPr/>
        </p:nvSpPr>
        <p:spPr>
          <a:xfrm>
            <a:off x="4396467" y="4706203"/>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7" name="Oval 6">
            <a:extLst>
              <a:ext uri="{FF2B5EF4-FFF2-40B4-BE49-F238E27FC236}">
                <a16:creationId xmlns:a16="http://schemas.microsoft.com/office/drawing/2014/main" id="{EF449332-CD37-313C-14A8-4F72877253D2}"/>
              </a:ext>
            </a:extLst>
          </p:cNvPr>
          <p:cNvSpPr/>
          <p:nvPr/>
        </p:nvSpPr>
        <p:spPr>
          <a:xfrm>
            <a:off x="4404851" y="5087282"/>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8" name="TextBox 11">
            <a:extLst>
              <a:ext uri="{FF2B5EF4-FFF2-40B4-BE49-F238E27FC236}">
                <a16:creationId xmlns:a16="http://schemas.microsoft.com/office/drawing/2014/main" id="{EB6446EA-5E51-DC7F-34B5-0D0601677AA4}"/>
              </a:ext>
            </a:extLst>
          </p:cNvPr>
          <p:cNvSpPr txBox="1"/>
          <p:nvPr/>
        </p:nvSpPr>
        <p:spPr>
          <a:xfrm>
            <a:off x="4062063" y="3853320"/>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A</a:t>
            </a:r>
          </a:p>
        </p:txBody>
      </p:sp>
      <p:sp>
        <p:nvSpPr>
          <p:cNvPr id="9" name="TextBox 12">
            <a:extLst>
              <a:ext uri="{FF2B5EF4-FFF2-40B4-BE49-F238E27FC236}">
                <a16:creationId xmlns:a16="http://schemas.microsoft.com/office/drawing/2014/main" id="{9B6A8418-6272-9A5C-3AEC-33F9E2A43AAA}"/>
              </a:ext>
            </a:extLst>
          </p:cNvPr>
          <p:cNvSpPr txBox="1"/>
          <p:nvPr/>
        </p:nvSpPr>
        <p:spPr>
          <a:xfrm>
            <a:off x="4072414" y="4222652"/>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B</a:t>
            </a:r>
          </a:p>
        </p:txBody>
      </p:sp>
      <p:sp>
        <p:nvSpPr>
          <p:cNvPr id="10" name="TextBox 13">
            <a:extLst>
              <a:ext uri="{FF2B5EF4-FFF2-40B4-BE49-F238E27FC236}">
                <a16:creationId xmlns:a16="http://schemas.microsoft.com/office/drawing/2014/main" id="{D25EDB72-5292-1E32-E7C3-D01E4ECDF316}"/>
              </a:ext>
            </a:extLst>
          </p:cNvPr>
          <p:cNvSpPr txBox="1"/>
          <p:nvPr/>
        </p:nvSpPr>
        <p:spPr>
          <a:xfrm>
            <a:off x="4072414" y="4573934"/>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C</a:t>
            </a:r>
          </a:p>
        </p:txBody>
      </p:sp>
      <p:sp>
        <p:nvSpPr>
          <p:cNvPr id="11" name="TextBox 14">
            <a:extLst>
              <a:ext uri="{FF2B5EF4-FFF2-40B4-BE49-F238E27FC236}">
                <a16:creationId xmlns:a16="http://schemas.microsoft.com/office/drawing/2014/main" id="{AF5C3CA9-AFB5-F4C2-2E4C-18CD55D0ADBD}"/>
              </a:ext>
            </a:extLst>
          </p:cNvPr>
          <p:cNvSpPr txBox="1"/>
          <p:nvPr/>
        </p:nvSpPr>
        <p:spPr>
          <a:xfrm>
            <a:off x="4072414" y="4952919"/>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D</a:t>
            </a:r>
          </a:p>
        </p:txBody>
      </p:sp>
      <p:sp>
        <p:nvSpPr>
          <p:cNvPr id="12" name="TextBox 15">
            <a:extLst>
              <a:ext uri="{FF2B5EF4-FFF2-40B4-BE49-F238E27FC236}">
                <a16:creationId xmlns:a16="http://schemas.microsoft.com/office/drawing/2014/main" id="{CF564684-3405-10C6-BA59-125944282844}"/>
              </a:ext>
            </a:extLst>
          </p:cNvPr>
          <p:cNvSpPr txBox="1"/>
          <p:nvPr/>
        </p:nvSpPr>
        <p:spPr>
          <a:xfrm>
            <a:off x="7141155" y="3861494"/>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H</a:t>
            </a:r>
          </a:p>
        </p:txBody>
      </p:sp>
      <p:sp>
        <p:nvSpPr>
          <p:cNvPr id="13" name="Oval 12">
            <a:extLst>
              <a:ext uri="{FF2B5EF4-FFF2-40B4-BE49-F238E27FC236}">
                <a16:creationId xmlns:a16="http://schemas.microsoft.com/office/drawing/2014/main" id="{AF523A4C-72DA-54BF-DA19-5E6292059A4D}"/>
              </a:ext>
            </a:extLst>
          </p:cNvPr>
          <p:cNvSpPr/>
          <p:nvPr/>
        </p:nvSpPr>
        <p:spPr>
          <a:xfrm>
            <a:off x="6925131" y="3965978"/>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4" name="Oval 13">
            <a:extLst>
              <a:ext uri="{FF2B5EF4-FFF2-40B4-BE49-F238E27FC236}">
                <a16:creationId xmlns:a16="http://schemas.microsoft.com/office/drawing/2014/main" id="{08E1F751-A800-7210-263F-AB5B77E30132}"/>
              </a:ext>
            </a:extLst>
          </p:cNvPr>
          <p:cNvSpPr/>
          <p:nvPr/>
        </p:nvSpPr>
        <p:spPr>
          <a:xfrm>
            <a:off x="6925131" y="4329311"/>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5" name="Oval 14">
            <a:extLst>
              <a:ext uri="{FF2B5EF4-FFF2-40B4-BE49-F238E27FC236}">
                <a16:creationId xmlns:a16="http://schemas.microsoft.com/office/drawing/2014/main" id="{9D83C242-00E8-38CC-D6DE-73C82F3C295E}"/>
              </a:ext>
            </a:extLst>
          </p:cNvPr>
          <p:cNvSpPr/>
          <p:nvPr/>
        </p:nvSpPr>
        <p:spPr>
          <a:xfrm>
            <a:off x="6916747" y="4706203"/>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6" name="Oval 15">
            <a:extLst>
              <a:ext uri="{FF2B5EF4-FFF2-40B4-BE49-F238E27FC236}">
                <a16:creationId xmlns:a16="http://schemas.microsoft.com/office/drawing/2014/main" id="{DDB2D14A-74E3-537D-0966-9A2D7914C254}"/>
              </a:ext>
            </a:extLst>
          </p:cNvPr>
          <p:cNvSpPr/>
          <p:nvPr/>
        </p:nvSpPr>
        <p:spPr>
          <a:xfrm>
            <a:off x="6925131" y="5087282"/>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7" name="TextBox 24">
            <a:extLst>
              <a:ext uri="{FF2B5EF4-FFF2-40B4-BE49-F238E27FC236}">
                <a16:creationId xmlns:a16="http://schemas.microsoft.com/office/drawing/2014/main" id="{1D67C491-6DF5-FE52-17D5-6892C0790573}"/>
              </a:ext>
            </a:extLst>
          </p:cNvPr>
          <p:cNvSpPr txBox="1"/>
          <p:nvPr/>
        </p:nvSpPr>
        <p:spPr>
          <a:xfrm>
            <a:off x="7149539" y="4216653"/>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R</a:t>
            </a:r>
          </a:p>
        </p:txBody>
      </p:sp>
      <p:sp>
        <p:nvSpPr>
          <p:cNvPr id="18" name="TextBox 25">
            <a:extLst>
              <a:ext uri="{FF2B5EF4-FFF2-40B4-BE49-F238E27FC236}">
                <a16:creationId xmlns:a16="http://schemas.microsoft.com/office/drawing/2014/main" id="{A24C921D-31A6-250D-3999-47605630955E}"/>
              </a:ext>
            </a:extLst>
          </p:cNvPr>
          <p:cNvSpPr txBox="1"/>
          <p:nvPr/>
        </p:nvSpPr>
        <p:spPr>
          <a:xfrm>
            <a:off x="7149539" y="4583178"/>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S</a:t>
            </a:r>
          </a:p>
        </p:txBody>
      </p:sp>
      <p:sp>
        <p:nvSpPr>
          <p:cNvPr id="19" name="TextBox 26">
            <a:extLst>
              <a:ext uri="{FF2B5EF4-FFF2-40B4-BE49-F238E27FC236}">
                <a16:creationId xmlns:a16="http://schemas.microsoft.com/office/drawing/2014/main" id="{D0C07290-ACE6-3E0C-8F80-4EF89BB2F79A}"/>
              </a:ext>
            </a:extLst>
          </p:cNvPr>
          <p:cNvSpPr txBox="1"/>
          <p:nvPr/>
        </p:nvSpPr>
        <p:spPr>
          <a:xfrm>
            <a:off x="7149539" y="4943266"/>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T</a:t>
            </a:r>
          </a:p>
        </p:txBody>
      </p:sp>
      <p:cxnSp>
        <p:nvCxnSpPr>
          <p:cNvPr id="20" name="Straight Connector 19">
            <a:extLst>
              <a:ext uri="{FF2B5EF4-FFF2-40B4-BE49-F238E27FC236}">
                <a16:creationId xmlns:a16="http://schemas.microsoft.com/office/drawing/2014/main" id="{3F7D9692-0AED-D3AD-0C48-0F6144709C7A}"/>
              </a:ext>
            </a:extLst>
          </p:cNvPr>
          <p:cNvCxnSpPr>
            <a:stCxn id="4" idx="6"/>
            <a:endCxn id="13" idx="2"/>
          </p:cNvCxnSpPr>
          <p:nvPr/>
        </p:nvCxnSpPr>
        <p:spPr>
          <a:xfrm>
            <a:off x="4548867" y="4037986"/>
            <a:ext cx="2376264" cy="0"/>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F3E0B68-7E15-613F-B220-91C79D9A07A6}"/>
              </a:ext>
            </a:extLst>
          </p:cNvPr>
          <p:cNvCxnSpPr>
            <a:stCxn id="4" idx="6"/>
            <a:endCxn id="14" idx="2"/>
          </p:cNvCxnSpPr>
          <p:nvPr/>
        </p:nvCxnSpPr>
        <p:spPr>
          <a:xfrm>
            <a:off x="4548867" y="4037986"/>
            <a:ext cx="2376264" cy="363333"/>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DA05927-268F-0F00-E719-A5BD599D4661}"/>
              </a:ext>
            </a:extLst>
          </p:cNvPr>
          <p:cNvCxnSpPr>
            <a:stCxn id="4" idx="6"/>
            <a:endCxn id="15" idx="2"/>
          </p:cNvCxnSpPr>
          <p:nvPr/>
        </p:nvCxnSpPr>
        <p:spPr>
          <a:xfrm>
            <a:off x="4548867" y="4037986"/>
            <a:ext cx="2367880" cy="740225"/>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45FCEBD-B176-5072-671E-462486CA5ED7}"/>
              </a:ext>
            </a:extLst>
          </p:cNvPr>
          <p:cNvCxnSpPr>
            <a:stCxn id="5" idx="6"/>
            <a:endCxn id="13" idx="2"/>
          </p:cNvCxnSpPr>
          <p:nvPr/>
        </p:nvCxnSpPr>
        <p:spPr>
          <a:xfrm flipV="1">
            <a:off x="4548867" y="4037986"/>
            <a:ext cx="2376264" cy="363333"/>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A881514-FB35-4C98-D096-E79D15AEBB32}"/>
              </a:ext>
            </a:extLst>
          </p:cNvPr>
          <p:cNvCxnSpPr>
            <a:stCxn id="5" idx="6"/>
            <a:endCxn id="15" idx="2"/>
          </p:cNvCxnSpPr>
          <p:nvPr/>
        </p:nvCxnSpPr>
        <p:spPr>
          <a:xfrm>
            <a:off x="4548867" y="4401319"/>
            <a:ext cx="2367880" cy="376892"/>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BEDD8CC-5337-3FF3-F078-3C781F9491CC}"/>
              </a:ext>
            </a:extLst>
          </p:cNvPr>
          <p:cNvCxnSpPr>
            <a:stCxn id="6" idx="6"/>
            <a:endCxn id="13" idx="2"/>
          </p:cNvCxnSpPr>
          <p:nvPr/>
        </p:nvCxnSpPr>
        <p:spPr>
          <a:xfrm flipV="1">
            <a:off x="4540483" y="4037986"/>
            <a:ext cx="2384648" cy="740225"/>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4C79B20-8355-3F85-4DF1-58A993C3ED27}"/>
              </a:ext>
            </a:extLst>
          </p:cNvPr>
          <p:cNvCxnSpPr>
            <a:stCxn id="6" idx="6"/>
            <a:endCxn id="15" idx="2"/>
          </p:cNvCxnSpPr>
          <p:nvPr/>
        </p:nvCxnSpPr>
        <p:spPr>
          <a:xfrm>
            <a:off x="4540483" y="4778211"/>
            <a:ext cx="2376264" cy="0"/>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67AA3D22-0838-A7E1-6FA2-FF757941C377}"/>
              </a:ext>
            </a:extLst>
          </p:cNvPr>
          <p:cNvCxnSpPr>
            <a:stCxn id="6" idx="6"/>
            <a:endCxn id="16" idx="2"/>
          </p:cNvCxnSpPr>
          <p:nvPr/>
        </p:nvCxnSpPr>
        <p:spPr>
          <a:xfrm>
            <a:off x="4540483" y="4778211"/>
            <a:ext cx="2384648" cy="381079"/>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ABC0049-47E0-CCAB-96DA-C98DDC6BD94C}"/>
              </a:ext>
            </a:extLst>
          </p:cNvPr>
          <p:cNvCxnSpPr>
            <a:stCxn id="7" idx="6"/>
            <a:endCxn id="14" idx="2"/>
          </p:cNvCxnSpPr>
          <p:nvPr/>
        </p:nvCxnSpPr>
        <p:spPr>
          <a:xfrm flipV="1">
            <a:off x="4548867" y="4401319"/>
            <a:ext cx="2376264" cy="757971"/>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161418B-9930-0E0B-900C-AF19A308E862}"/>
              </a:ext>
            </a:extLst>
          </p:cNvPr>
          <p:cNvCxnSpPr>
            <a:stCxn id="7" idx="6"/>
            <a:endCxn id="15" idx="2"/>
          </p:cNvCxnSpPr>
          <p:nvPr/>
        </p:nvCxnSpPr>
        <p:spPr>
          <a:xfrm flipV="1">
            <a:off x="4548867" y="4778211"/>
            <a:ext cx="2367880" cy="381079"/>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81252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Your bipartite graphs</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GB" b="0" dirty="0"/>
              <a:t>Your bipartite graphs for your complete matching's (found earlier) should look like the below:</a:t>
            </a:r>
          </a:p>
          <a:p>
            <a:endParaRPr lang="en-US" dirty="0"/>
          </a:p>
        </p:txBody>
      </p:sp>
      <p:sp>
        <p:nvSpPr>
          <p:cNvPr id="4" name="Oval 3">
            <a:extLst>
              <a:ext uri="{FF2B5EF4-FFF2-40B4-BE49-F238E27FC236}">
                <a16:creationId xmlns:a16="http://schemas.microsoft.com/office/drawing/2014/main" id="{C06AB2FD-A9A8-D15F-D7AB-9B986BB2E11B}"/>
              </a:ext>
            </a:extLst>
          </p:cNvPr>
          <p:cNvSpPr/>
          <p:nvPr/>
        </p:nvSpPr>
        <p:spPr>
          <a:xfrm>
            <a:off x="1475967" y="3541658"/>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5" name="Oval 4">
            <a:extLst>
              <a:ext uri="{FF2B5EF4-FFF2-40B4-BE49-F238E27FC236}">
                <a16:creationId xmlns:a16="http://schemas.microsoft.com/office/drawing/2014/main" id="{9A4BD7AB-6A44-6ED6-B7B2-3229D8BFF984}"/>
              </a:ext>
            </a:extLst>
          </p:cNvPr>
          <p:cNvSpPr/>
          <p:nvPr/>
        </p:nvSpPr>
        <p:spPr>
          <a:xfrm>
            <a:off x="1475967" y="3904991"/>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6" name="Oval 5">
            <a:extLst>
              <a:ext uri="{FF2B5EF4-FFF2-40B4-BE49-F238E27FC236}">
                <a16:creationId xmlns:a16="http://schemas.microsoft.com/office/drawing/2014/main" id="{06180AD0-E789-DB65-ABB0-659ED4F154FD}"/>
              </a:ext>
            </a:extLst>
          </p:cNvPr>
          <p:cNvSpPr/>
          <p:nvPr/>
        </p:nvSpPr>
        <p:spPr>
          <a:xfrm>
            <a:off x="1467583" y="4281883"/>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7" name="Oval 6">
            <a:extLst>
              <a:ext uri="{FF2B5EF4-FFF2-40B4-BE49-F238E27FC236}">
                <a16:creationId xmlns:a16="http://schemas.microsoft.com/office/drawing/2014/main" id="{C89BA141-F1F2-F849-6658-78C5A7E34429}"/>
              </a:ext>
            </a:extLst>
          </p:cNvPr>
          <p:cNvSpPr/>
          <p:nvPr/>
        </p:nvSpPr>
        <p:spPr>
          <a:xfrm>
            <a:off x="1475967" y="4662962"/>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8" name="TextBox 7">
            <a:extLst>
              <a:ext uri="{FF2B5EF4-FFF2-40B4-BE49-F238E27FC236}">
                <a16:creationId xmlns:a16="http://schemas.microsoft.com/office/drawing/2014/main" id="{60BEDA59-4E5F-0C2D-C7F4-F97913D3F794}"/>
              </a:ext>
            </a:extLst>
          </p:cNvPr>
          <p:cNvSpPr txBox="1"/>
          <p:nvPr/>
        </p:nvSpPr>
        <p:spPr>
          <a:xfrm>
            <a:off x="1133179" y="3429000"/>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A</a:t>
            </a:r>
          </a:p>
        </p:txBody>
      </p:sp>
      <p:sp>
        <p:nvSpPr>
          <p:cNvPr id="9" name="TextBox 8">
            <a:extLst>
              <a:ext uri="{FF2B5EF4-FFF2-40B4-BE49-F238E27FC236}">
                <a16:creationId xmlns:a16="http://schemas.microsoft.com/office/drawing/2014/main" id="{313D6AC8-5A3C-ED3F-2164-A03E805D0499}"/>
              </a:ext>
            </a:extLst>
          </p:cNvPr>
          <p:cNvSpPr txBox="1"/>
          <p:nvPr/>
        </p:nvSpPr>
        <p:spPr>
          <a:xfrm>
            <a:off x="1143530" y="3798332"/>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B</a:t>
            </a:r>
          </a:p>
        </p:txBody>
      </p:sp>
      <p:sp>
        <p:nvSpPr>
          <p:cNvPr id="10" name="TextBox 9">
            <a:extLst>
              <a:ext uri="{FF2B5EF4-FFF2-40B4-BE49-F238E27FC236}">
                <a16:creationId xmlns:a16="http://schemas.microsoft.com/office/drawing/2014/main" id="{FA1E775C-824C-AC23-6A0C-BD4E111C6CBE}"/>
              </a:ext>
            </a:extLst>
          </p:cNvPr>
          <p:cNvSpPr txBox="1"/>
          <p:nvPr/>
        </p:nvSpPr>
        <p:spPr>
          <a:xfrm>
            <a:off x="1143530" y="4149614"/>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C</a:t>
            </a:r>
          </a:p>
        </p:txBody>
      </p:sp>
      <p:sp>
        <p:nvSpPr>
          <p:cNvPr id="11" name="TextBox 10">
            <a:extLst>
              <a:ext uri="{FF2B5EF4-FFF2-40B4-BE49-F238E27FC236}">
                <a16:creationId xmlns:a16="http://schemas.microsoft.com/office/drawing/2014/main" id="{53084CAD-5A59-B806-CCBF-E279878FD04C}"/>
              </a:ext>
            </a:extLst>
          </p:cNvPr>
          <p:cNvSpPr txBox="1"/>
          <p:nvPr/>
        </p:nvSpPr>
        <p:spPr>
          <a:xfrm>
            <a:off x="1143530" y="4528599"/>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D</a:t>
            </a:r>
          </a:p>
        </p:txBody>
      </p:sp>
      <p:sp>
        <p:nvSpPr>
          <p:cNvPr id="12" name="TextBox 11">
            <a:extLst>
              <a:ext uri="{FF2B5EF4-FFF2-40B4-BE49-F238E27FC236}">
                <a16:creationId xmlns:a16="http://schemas.microsoft.com/office/drawing/2014/main" id="{DEEBCFCF-8304-D92E-7532-A2BFAA0359EC}"/>
              </a:ext>
            </a:extLst>
          </p:cNvPr>
          <p:cNvSpPr txBox="1"/>
          <p:nvPr/>
        </p:nvSpPr>
        <p:spPr>
          <a:xfrm>
            <a:off x="3294919" y="3452055"/>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H</a:t>
            </a:r>
          </a:p>
        </p:txBody>
      </p:sp>
      <p:sp>
        <p:nvSpPr>
          <p:cNvPr id="13" name="Oval 12">
            <a:extLst>
              <a:ext uri="{FF2B5EF4-FFF2-40B4-BE49-F238E27FC236}">
                <a16:creationId xmlns:a16="http://schemas.microsoft.com/office/drawing/2014/main" id="{8EB23674-7A8B-1700-95DB-2DF78FF67CB3}"/>
              </a:ext>
            </a:extLst>
          </p:cNvPr>
          <p:cNvSpPr/>
          <p:nvPr/>
        </p:nvSpPr>
        <p:spPr>
          <a:xfrm>
            <a:off x="3078895" y="3556539"/>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4" name="Oval 13">
            <a:extLst>
              <a:ext uri="{FF2B5EF4-FFF2-40B4-BE49-F238E27FC236}">
                <a16:creationId xmlns:a16="http://schemas.microsoft.com/office/drawing/2014/main" id="{E372332D-EDD6-E720-759E-AA22EDF367C6}"/>
              </a:ext>
            </a:extLst>
          </p:cNvPr>
          <p:cNvSpPr/>
          <p:nvPr/>
        </p:nvSpPr>
        <p:spPr>
          <a:xfrm>
            <a:off x="3078895" y="3919872"/>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5" name="Oval 14">
            <a:extLst>
              <a:ext uri="{FF2B5EF4-FFF2-40B4-BE49-F238E27FC236}">
                <a16:creationId xmlns:a16="http://schemas.microsoft.com/office/drawing/2014/main" id="{2B811A37-77FB-71D2-C0E3-C59C6CD6A460}"/>
              </a:ext>
            </a:extLst>
          </p:cNvPr>
          <p:cNvSpPr/>
          <p:nvPr/>
        </p:nvSpPr>
        <p:spPr>
          <a:xfrm>
            <a:off x="3070511" y="4296764"/>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6" name="Oval 15">
            <a:extLst>
              <a:ext uri="{FF2B5EF4-FFF2-40B4-BE49-F238E27FC236}">
                <a16:creationId xmlns:a16="http://schemas.microsoft.com/office/drawing/2014/main" id="{4C0D92C7-EB9D-424E-5B3C-994B4EFD46BC}"/>
              </a:ext>
            </a:extLst>
          </p:cNvPr>
          <p:cNvSpPr/>
          <p:nvPr/>
        </p:nvSpPr>
        <p:spPr>
          <a:xfrm>
            <a:off x="3078895" y="4677843"/>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7" name="TextBox 16">
            <a:extLst>
              <a:ext uri="{FF2B5EF4-FFF2-40B4-BE49-F238E27FC236}">
                <a16:creationId xmlns:a16="http://schemas.microsoft.com/office/drawing/2014/main" id="{08B357A1-BE13-F8F5-EE7E-199BAC38E6E0}"/>
              </a:ext>
            </a:extLst>
          </p:cNvPr>
          <p:cNvSpPr txBox="1"/>
          <p:nvPr/>
        </p:nvSpPr>
        <p:spPr>
          <a:xfrm>
            <a:off x="3303303" y="3807214"/>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R</a:t>
            </a:r>
          </a:p>
        </p:txBody>
      </p:sp>
      <p:sp>
        <p:nvSpPr>
          <p:cNvPr id="18" name="TextBox 17">
            <a:extLst>
              <a:ext uri="{FF2B5EF4-FFF2-40B4-BE49-F238E27FC236}">
                <a16:creationId xmlns:a16="http://schemas.microsoft.com/office/drawing/2014/main" id="{AF9080A1-6BE8-EA06-E724-6EEDB5471272}"/>
              </a:ext>
            </a:extLst>
          </p:cNvPr>
          <p:cNvSpPr txBox="1"/>
          <p:nvPr/>
        </p:nvSpPr>
        <p:spPr>
          <a:xfrm>
            <a:off x="3303303" y="4173739"/>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S</a:t>
            </a:r>
          </a:p>
        </p:txBody>
      </p:sp>
      <p:sp>
        <p:nvSpPr>
          <p:cNvPr id="19" name="TextBox 18">
            <a:extLst>
              <a:ext uri="{FF2B5EF4-FFF2-40B4-BE49-F238E27FC236}">
                <a16:creationId xmlns:a16="http://schemas.microsoft.com/office/drawing/2014/main" id="{CD4C44D1-DD72-3BE7-64C0-2D46FE83124D}"/>
              </a:ext>
            </a:extLst>
          </p:cNvPr>
          <p:cNvSpPr txBox="1"/>
          <p:nvPr/>
        </p:nvSpPr>
        <p:spPr>
          <a:xfrm>
            <a:off x="3303303" y="4533827"/>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T</a:t>
            </a:r>
          </a:p>
        </p:txBody>
      </p:sp>
      <p:cxnSp>
        <p:nvCxnSpPr>
          <p:cNvPr id="20" name="Straight Connector 19">
            <a:extLst>
              <a:ext uri="{FF2B5EF4-FFF2-40B4-BE49-F238E27FC236}">
                <a16:creationId xmlns:a16="http://schemas.microsoft.com/office/drawing/2014/main" id="{90067AD0-9D84-911A-17D8-C795329D8114}"/>
              </a:ext>
            </a:extLst>
          </p:cNvPr>
          <p:cNvCxnSpPr>
            <a:stCxn id="4" idx="6"/>
            <a:endCxn id="13" idx="2"/>
          </p:cNvCxnSpPr>
          <p:nvPr/>
        </p:nvCxnSpPr>
        <p:spPr>
          <a:xfrm>
            <a:off x="1619983" y="3613666"/>
            <a:ext cx="1458912" cy="14881"/>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B4C6EAC-87D3-A341-CA7D-70E22A0062BD}"/>
              </a:ext>
            </a:extLst>
          </p:cNvPr>
          <p:cNvCxnSpPr>
            <a:stCxn id="5" idx="6"/>
            <a:endCxn id="15" idx="2"/>
          </p:cNvCxnSpPr>
          <p:nvPr/>
        </p:nvCxnSpPr>
        <p:spPr>
          <a:xfrm>
            <a:off x="1619983" y="3976999"/>
            <a:ext cx="1450528" cy="391773"/>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E156D5A-0BD7-4C3E-142A-9703147E3F07}"/>
              </a:ext>
            </a:extLst>
          </p:cNvPr>
          <p:cNvCxnSpPr>
            <a:stCxn id="6" idx="6"/>
            <a:endCxn id="16" idx="2"/>
          </p:cNvCxnSpPr>
          <p:nvPr/>
        </p:nvCxnSpPr>
        <p:spPr>
          <a:xfrm>
            <a:off x="1611599" y="4353891"/>
            <a:ext cx="1467296" cy="395960"/>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2F08C08-87AA-C8A9-F42B-31C00E6EF0F4}"/>
              </a:ext>
            </a:extLst>
          </p:cNvPr>
          <p:cNvCxnSpPr>
            <a:stCxn id="7" idx="6"/>
            <a:endCxn id="14" idx="2"/>
          </p:cNvCxnSpPr>
          <p:nvPr/>
        </p:nvCxnSpPr>
        <p:spPr>
          <a:xfrm flipV="1">
            <a:off x="1619983" y="3991880"/>
            <a:ext cx="1458912" cy="743090"/>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8340051-F09D-4128-D25E-FF5206437642}"/>
              </a:ext>
            </a:extLst>
          </p:cNvPr>
          <p:cNvSpPr/>
          <p:nvPr/>
        </p:nvSpPr>
        <p:spPr>
          <a:xfrm>
            <a:off x="4124978" y="3541658"/>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25" name="Oval 24">
            <a:extLst>
              <a:ext uri="{FF2B5EF4-FFF2-40B4-BE49-F238E27FC236}">
                <a16:creationId xmlns:a16="http://schemas.microsoft.com/office/drawing/2014/main" id="{FD085456-731C-52DF-3BA9-DA4D44CC4F16}"/>
              </a:ext>
            </a:extLst>
          </p:cNvPr>
          <p:cNvSpPr/>
          <p:nvPr/>
        </p:nvSpPr>
        <p:spPr>
          <a:xfrm>
            <a:off x="4124978" y="3904991"/>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26" name="Oval 25">
            <a:extLst>
              <a:ext uri="{FF2B5EF4-FFF2-40B4-BE49-F238E27FC236}">
                <a16:creationId xmlns:a16="http://schemas.microsoft.com/office/drawing/2014/main" id="{3266D3A7-C8FC-CE8E-49C9-50ECEE237CBB}"/>
              </a:ext>
            </a:extLst>
          </p:cNvPr>
          <p:cNvSpPr/>
          <p:nvPr/>
        </p:nvSpPr>
        <p:spPr>
          <a:xfrm>
            <a:off x="4116594" y="4281883"/>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27" name="Oval 26">
            <a:extLst>
              <a:ext uri="{FF2B5EF4-FFF2-40B4-BE49-F238E27FC236}">
                <a16:creationId xmlns:a16="http://schemas.microsoft.com/office/drawing/2014/main" id="{3FE8A4DA-D3E0-D0A3-B061-1B20CA8D5EE6}"/>
              </a:ext>
            </a:extLst>
          </p:cNvPr>
          <p:cNvSpPr/>
          <p:nvPr/>
        </p:nvSpPr>
        <p:spPr>
          <a:xfrm>
            <a:off x="4124978" y="4662962"/>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28" name="TextBox 39">
            <a:extLst>
              <a:ext uri="{FF2B5EF4-FFF2-40B4-BE49-F238E27FC236}">
                <a16:creationId xmlns:a16="http://schemas.microsoft.com/office/drawing/2014/main" id="{AFED3F58-5A6D-4D4B-B7A5-A34771D37D26}"/>
              </a:ext>
            </a:extLst>
          </p:cNvPr>
          <p:cNvSpPr txBox="1"/>
          <p:nvPr/>
        </p:nvSpPr>
        <p:spPr>
          <a:xfrm>
            <a:off x="3782190" y="3429000"/>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A</a:t>
            </a:r>
          </a:p>
        </p:txBody>
      </p:sp>
      <p:sp>
        <p:nvSpPr>
          <p:cNvPr id="29" name="TextBox 40">
            <a:extLst>
              <a:ext uri="{FF2B5EF4-FFF2-40B4-BE49-F238E27FC236}">
                <a16:creationId xmlns:a16="http://schemas.microsoft.com/office/drawing/2014/main" id="{08B1912C-035F-BDAA-DA89-686BF69C6E22}"/>
              </a:ext>
            </a:extLst>
          </p:cNvPr>
          <p:cNvSpPr txBox="1"/>
          <p:nvPr/>
        </p:nvSpPr>
        <p:spPr>
          <a:xfrm>
            <a:off x="3792541" y="3798332"/>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B</a:t>
            </a:r>
          </a:p>
        </p:txBody>
      </p:sp>
      <p:sp>
        <p:nvSpPr>
          <p:cNvPr id="30" name="TextBox 41">
            <a:extLst>
              <a:ext uri="{FF2B5EF4-FFF2-40B4-BE49-F238E27FC236}">
                <a16:creationId xmlns:a16="http://schemas.microsoft.com/office/drawing/2014/main" id="{E7C6878B-187B-D978-A25B-E9972E1CAAAA}"/>
              </a:ext>
            </a:extLst>
          </p:cNvPr>
          <p:cNvSpPr txBox="1"/>
          <p:nvPr/>
        </p:nvSpPr>
        <p:spPr>
          <a:xfrm>
            <a:off x="3792541" y="4149614"/>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C</a:t>
            </a:r>
          </a:p>
        </p:txBody>
      </p:sp>
      <p:sp>
        <p:nvSpPr>
          <p:cNvPr id="31" name="TextBox 42">
            <a:extLst>
              <a:ext uri="{FF2B5EF4-FFF2-40B4-BE49-F238E27FC236}">
                <a16:creationId xmlns:a16="http://schemas.microsoft.com/office/drawing/2014/main" id="{4AFE5A41-49FE-D31B-6F36-C7965898390D}"/>
              </a:ext>
            </a:extLst>
          </p:cNvPr>
          <p:cNvSpPr txBox="1"/>
          <p:nvPr/>
        </p:nvSpPr>
        <p:spPr>
          <a:xfrm>
            <a:off x="3792541" y="4528599"/>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D</a:t>
            </a:r>
          </a:p>
        </p:txBody>
      </p:sp>
      <p:sp>
        <p:nvSpPr>
          <p:cNvPr id="32" name="TextBox 43">
            <a:extLst>
              <a:ext uri="{FF2B5EF4-FFF2-40B4-BE49-F238E27FC236}">
                <a16:creationId xmlns:a16="http://schemas.microsoft.com/office/drawing/2014/main" id="{50AF461F-AD19-2862-FF95-663258C8485A}"/>
              </a:ext>
            </a:extLst>
          </p:cNvPr>
          <p:cNvSpPr txBox="1"/>
          <p:nvPr/>
        </p:nvSpPr>
        <p:spPr>
          <a:xfrm>
            <a:off x="5943930" y="3452055"/>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H</a:t>
            </a:r>
          </a:p>
        </p:txBody>
      </p:sp>
      <p:sp>
        <p:nvSpPr>
          <p:cNvPr id="33" name="Oval 32">
            <a:extLst>
              <a:ext uri="{FF2B5EF4-FFF2-40B4-BE49-F238E27FC236}">
                <a16:creationId xmlns:a16="http://schemas.microsoft.com/office/drawing/2014/main" id="{5B2B2B4D-3F23-F2B0-AC7D-C28D943A7FEF}"/>
              </a:ext>
            </a:extLst>
          </p:cNvPr>
          <p:cNvSpPr/>
          <p:nvPr/>
        </p:nvSpPr>
        <p:spPr>
          <a:xfrm>
            <a:off x="5727906" y="3556539"/>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34" name="Oval 33">
            <a:extLst>
              <a:ext uri="{FF2B5EF4-FFF2-40B4-BE49-F238E27FC236}">
                <a16:creationId xmlns:a16="http://schemas.microsoft.com/office/drawing/2014/main" id="{97E20336-1A67-85A6-5150-90A3443CCD1F}"/>
              </a:ext>
            </a:extLst>
          </p:cNvPr>
          <p:cNvSpPr/>
          <p:nvPr/>
        </p:nvSpPr>
        <p:spPr>
          <a:xfrm>
            <a:off x="5727906" y="3919872"/>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35" name="Oval 34">
            <a:extLst>
              <a:ext uri="{FF2B5EF4-FFF2-40B4-BE49-F238E27FC236}">
                <a16:creationId xmlns:a16="http://schemas.microsoft.com/office/drawing/2014/main" id="{C5A2170D-1AFE-3664-455F-46A62517263E}"/>
              </a:ext>
            </a:extLst>
          </p:cNvPr>
          <p:cNvSpPr/>
          <p:nvPr/>
        </p:nvSpPr>
        <p:spPr>
          <a:xfrm>
            <a:off x="5719522" y="4296764"/>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36" name="Oval 35">
            <a:extLst>
              <a:ext uri="{FF2B5EF4-FFF2-40B4-BE49-F238E27FC236}">
                <a16:creationId xmlns:a16="http://schemas.microsoft.com/office/drawing/2014/main" id="{CA305403-EA40-2FA1-AEB2-6743A5E84413}"/>
              </a:ext>
            </a:extLst>
          </p:cNvPr>
          <p:cNvSpPr/>
          <p:nvPr/>
        </p:nvSpPr>
        <p:spPr>
          <a:xfrm>
            <a:off x="5727906" y="4677843"/>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37" name="TextBox 48">
            <a:extLst>
              <a:ext uri="{FF2B5EF4-FFF2-40B4-BE49-F238E27FC236}">
                <a16:creationId xmlns:a16="http://schemas.microsoft.com/office/drawing/2014/main" id="{715508FC-C92F-2092-6931-0354CD4431A5}"/>
              </a:ext>
            </a:extLst>
          </p:cNvPr>
          <p:cNvSpPr txBox="1"/>
          <p:nvPr/>
        </p:nvSpPr>
        <p:spPr>
          <a:xfrm>
            <a:off x="5952314" y="3807214"/>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R</a:t>
            </a:r>
          </a:p>
        </p:txBody>
      </p:sp>
      <p:sp>
        <p:nvSpPr>
          <p:cNvPr id="38" name="TextBox 49">
            <a:extLst>
              <a:ext uri="{FF2B5EF4-FFF2-40B4-BE49-F238E27FC236}">
                <a16:creationId xmlns:a16="http://schemas.microsoft.com/office/drawing/2014/main" id="{0A6D7557-624D-042E-435E-B6FD2DA9D2F2}"/>
              </a:ext>
            </a:extLst>
          </p:cNvPr>
          <p:cNvSpPr txBox="1"/>
          <p:nvPr/>
        </p:nvSpPr>
        <p:spPr>
          <a:xfrm>
            <a:off x="5952314" y="4173739"/>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S</a:t>
            </a:r>
          </a:p>
        </p:txBody>
      </p:sp>
      <p:sp>
        <p:nvSpPr>
          <p:cNvPr id="39" name="TextBox 50">
            <a:extLst>
              <a:ext uri="{FF2B5EF4-FFF2-40B4-BE49-F238E27FC236}">
                <a16:creationId xmlns:a16="http://schemas.microsoft.com/office/drawing/2014/main" id="{6930A5FB-F787-4CD3-45AE-3D60ECD56321}"/>
              </a:ext>
            </a:extLst>
          </p:cNvPr>
          <p:cNvSpPr txBox="1"/>
          <p:nvPr/>
        </p:nvSpPr>
        <p:spPr>
          <a:xfrm>
            <a:off x="5952314" y="4533827"/>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T</a:t>
            </a:r>
          </a:p>
        </p:txBody>
      </p:sp>
      <p:cxnSp>
        <p:nvCxnSpPr>
          <p:cNvPr id="40" name="Straight Connector 39">
            <a:extLst>
              <a:ext uri="{FF2B5EF4-FFF2-40B4-BE49-F238E27FC236}">
                <a16:creationId xmlns:a16="http://schemas.microsoft.com/office/drawing/2014/main" id="{EB53D596-73C2-96A3-9890-DCD7BE9CD107}"/>
              </a:ext>
            </a:extLst>
          </p:cNvPr>
          <p:cNvCxnSpPr>
            <a:stCxn id="24" idx="6"/>
            <a:endCxn id="34" idx="2"/>
          </p:cNvCxnSpPr>
          <p:nvPr/>
        </p:nvCxnSpPr>
        <p:spPr>
          <a:xfrm>
            <a:off x="4268994" y="3613666"/>
            <a:ext cx="1458912" cy="378214"/>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4D6A9D0-5EB1-8541-9516-458102AAEC20}"/>
              </a:ext>
            </a:extLst>
          </p:cNvPr>
          <p:cNvCxnSpPr>
            <a:stCxn id="25" idx="6"/>
            <a:endCxn id="33" idx="2"/>
          </p:cNvCxnSpPr>
          <p:nvPr/>
        </p:nvCxnSpPr>
        <p:spPr>
          <a:xfrm flipV="1">
            <a:off x="4268994" y="3628547"/>
            <a:ext cx="1458912" cy="348452"/>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0878D21-9E1F-41E7-07A0-8F9B8C005FD2}"/>
              </a:ext>
            </a:extLst>
          </p:cNvPr>
          <p:cNvCxnSpPr>
            <a:stCxn id="26" idx="6"/>
            <a:endCxn id="36" idx="2"/>
          </p:cNvCxnSpPr>
          <p:nvPr/>
        </p:nvCxnSpPr>
        <p:spPr>
          <a:xfrm>
            <a:off x="4260610" y="4353891"/>
            <a:ext cx="1467296" cy="395960"/>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97A8F86-6BDB-9932-7F0E-59BA9714075A}"/>
              </a:ext>
            </a:extLst>
          </p:cNvPr>
          <p:cNvCxnSpPr>
            <a:stCxn id="27" idx="6"/>
            <a:endCxn id="35" idx="2"/>
          </p:cNvCxnSpPr>
          <p:nvPr/>
        </p:nvCxnSpPr>
        <p:spPr>
          <a:xfrm flipV="1">
            <a:off x="4268994" y="4368772"/>
            <a:ext cx="1450528" cy="366198"/>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44" name="Oval 43">
            <a:extLst>
              <a:ext uri="{FF2B5EF4-FFF2-40B4-BE49-F238E27FC236}">
                <a16:creationId xmlns:a16="http://schemas.microsoft.com/office/drawing/2014/main" id="{CBC0CBA9-79B7-11C3-F1AA-F2C488C3D940}"/>
              </a:ext>
            </a:extLst>
          </p:cNvPr>
          <p:cNvSpPr/>
          <p:nvPr/>
        </p:nvSpPr>
        <p:spPr>
          <a:xfrm>
            <a:off x="6861614" y="3564736"/>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45" name="Oval 44">
            <a:extLst>
              <a:ext uri="{FF2B5EF4-FFF2-40B4-BE49-F238E27FC236}">
                <a16:creationId xmlns:a16="http://schemas.microsoft.com/office/drawing/2014/main" id="{4017A9B9-B622-EB86-0E04-0EAF808517A2}"/>
              </a:ext>
            </a:extLst>
          </p:cNvPr>
          <p:cNvSpPr/>
          <p:nvPr/>
        </p:nvSpPr>
        <p:spPr>
          <a:xfrm>
            <a:off x="6861614" y="3928069"/>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46" name="Oval 45">
            <a:extLst>
              <a:ext uri="{FF2B5EF4-FFF2-40B4-BE49-F238E27FC236}">
                <a16:creationId xmlns:a16="http://schemas.microsoft.com/office/drawing/2014/main" id="{1789F9B3-D6D8-6C4A-B4B0-5D69CDC31FF3}"/>
              </a:ext>
            </a:extLst>
          </p:cNvPr>
          <p:cNvSpPr/>
          <p:nvPr/>
        </p:nvSpPr>
        <p:spPr>
          <a:xfrm>
            <a:off x="6853230" y="4304961"/>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47" name="Oval 46">
            <a:extLst>
              <a:ext uri="{FF2B5EF4-FFF2-40B4-BE49-F238E27FC236}">
                <a16:creationId xmlns:a16="http://schemas.microsoft.com/office/drawing/2014/main" id="{DAE17C2B-3A41-40C5-3BA4-56EF78774488}"/>
              </a:ext>
            </a:extLst>
          </p:cNvPr>
          <p:cNvSpPr/>
          <p:nvPr/>
        </p:nvSpPr>
        <p:spPr>
          <a:xfrm>
            <a:off x="6861614" y="4686040"/>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48" name="TextBox 59">
            <a:extLst>
              <a:ext uri="{FF2B5EF4-FFF2-40B4-BE49-F238E27FC236}">
                <a16:creationId xmlns:a16="http://schemas.microsoft.com/office/drawing/2014/main" id="{CBE0B410-5FC7-A4C5-71F4-F149402A9CAC}"/>
              </a:ext>
            </a:extLst>
          </p:cNvPr>
          <p:cNvSpPr txBox="1"/>
          <p:nvPr/>
        </p:nvSpPr>
        <p:spPr>
          <a:xfrm>
            <a:off x="6518826" y="3452078"/>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A</a:t>
            </a:r>
          </a:p>
        </p:txBody>
      </p:sp>
      <p:sp>
        <p:nvSpPr>
          <p:cNvPr id="49" name="TextBox 60">
            <a:extLst>
              <a:ext uri="{FF2B5EF4-FFF2-40B4-BE49-F238E27FC236}">
                <a16:creationId xmlns:a16="http://schemas.microsoft.com/office/drawing/2014/main" id="{64458C3F-8E44-5B88-BF55-245D2EAC574F}"/>
              </a:ext>
            </a:extLst>
          </p:cNvPr>
          <p:cNvSpPr txBox="1"/>
          <p:nvPr/>
        </p:nvSpPr>
        <p:spPr>
          <a:xfrm>
            <a:off x="6529177" y="3821410"/>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B</a:t>
            </a:r>
          </a:p>
        </p:txBody>
      </p:sp>
      <p:sp>
        <p:nvSpPr>
          <p:cNvPr id="50" name="TextBox 61">
            <a:extLst>
              <a:ext uri="{FF2B5EF4-FFF2-40B4-BE49-F238E27FC236}">
                <a16:creationId xmlns:a16="http://schemas.microsoft.com/office/drawing/2014/main" id="{960950AC-68EA-2833-01BB-D29977EBFC52}"/>
              </a:ext>
            </a:extLst>
          </p:cNvPr>
          <p:cNvSpPr txBox="1"/>
          <p:nvPr/>
        </p:nvSpPr>
        <p:spPr>
          <a:xfrm>
            <a:off x="6529177" y="4172692"/>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C</a:t>
            </a:r>
          </a:p>
        </p:txBody>
      </p:sp>
      <p:sp>
        <p:nvSpPr>
          <p:cNvPr id="51" name="TextBox 62">
            <a:extLst>
              <a:ext uri="{FF2B5EF4-FFF2-40B4-BE49-F238E27FC236}">
                <a16:creationId xmlns:a16="http://schemas.microsoft.com/office/drawing/2014/main" id="{A4E532AB-42E1-6A60-5B5B-1256FB532D46}"/>
              </a:ext>
            </a:extLst>
          </p:cNvPr>
          <p:cNvSpPr txBox="1"/>
          <p:nvPr/>
        </p:nvSpPr>
        <p:spPr>
          <a:xfrm>
            <a:off x="6529177" y="4551677"/>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D</a:t>
            </a:r>
          </a:p>
        </p:txBody>
      </p:sp>
      <p:sp>
        <p:nvSpPr>
          <p:cNvPr id="52" name="TextBox 63">
            <a:extLst>
              <a:ext uri="{FF2B5EF4-FFF2-40B4-BE49-F238E27FC236}">
                <a16:creationId xmlns:a16="http://schemas.microsoft.com/office/drawing/2014/main" id="{84789275-ADF0-7D15-F851-3AA826E3E285}"/>
              </a:ext>
            </a:extLst>
          </p:cNvPr>
          <p:cNvSpPr txBox="1"/>
          <p:nvPr/>
        </p:nvSpPr>
        <p:spPr>
          <a:xfrm>
            <a:off x="8680566" y="3475133"/>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H</a:t>
            </a:r>
          </a:p>
        </p:txBody>
      </p:sp>
      <p:sp>
        <p:nvSpPr>
          <p:cNvPr id="53" name="Oval 52">
            <a:extLst>
              <a:ext uri="{FF2B5EF4-FFF2-40B4-BE49-F238E27FC236}">
                <a16:creationId xmlns:a16="http://schemas.microsoft.com/office/drawing/2014/main" id="{986FBFA8-EFD0-F942-1435-6F6811E876D2}"/>
              </a:ext>
            </a:extLst>
          </p:cNvPr>
          <p:cNvSpPr/>
          <p:nvPr/>
        </p:nvSpPr>
        <p:spPr>
          <a:xfrm>
            <a:off x="8464542" y="3579617"/>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54" name="Oval 53">
            <a:extLst>
              <a:ext uri="{FF2B5EF4-FFF2-40B4-BE49-F238E27FC236}">
                <a16:creationId xmlns:a16="http://schemas.microsoft.com/office/drawing/2014/main" id="{F06FC093-624E-55C7-5ACF-D7021CCE3827}"/>
              </a:ext>
            </a:extLst>
          </p:cNvPr>
          <p:cNvSpPr/>
          <p:nvPr/>
        </p:nvSpPr>
        <p:spPr>
          <a:xfrm>
            <a:off x="8464542" y="3942950"/>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55" name="Oval 54">
            <a:extLst>
              <a:ext uri="{FF2B5EF4-FFF2-40B4-BE49-F238E27FC236}">
                <a16:creationId xmlns:a16="http://schemas.microsoft.com/office/drawing/2014/main" id="{04261834-78EB-9C9D-6079-892A9C8C9233}"/>
              </a:ext>
            </a:extLst>
          </p:cNvPr>
          <p:cNvSpPr/>
          <p:nvPr/>
        </p:nvSpPr>
        <p:spPr>
          <a:xfrm>
            <a:off x="8456158" y="4319842"/>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56" name="Oval 55">
            <a:extLst>
              <a:ext uri="{FF2B5EF4-FFF2-40B4-BE49-F238E27FC236}">
                <a16:creationId xmlns:a16="http://schemas.microsoft.com/office/drawing/2014/main" id="{D8A128CA-7365-D4D2-7E9B-09F5943AD31D}"/>
              </a:ext>
            </a:extLst>
          </p:cNvPr>
          <p:cNvSpPr/>
          <p:nvPr/>
        </p:nvSpPr>
        <p:spPr>
          <a:xfrm>
            <a:off x="8464542" y="4700921"/>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57" name="TextBox 68">
            <a:extLst>
              <a:ext uri="{FF2B5EF4-FFF2-40B4-BE49-F238E27FC236}">
                <a16:creationId xmlns:a16="http://schemas.microsoft.com/office/drawing/2014/main" id="{091FB2F8-9F24-C6DF-9F82-2BAC702F48D4}"/>
              </a:ext>
            </a:extLst>
          </p:cNvPr>
          <p:cNvSpPr txBox="1"/>
          <p:nvPr/>
        </p:nvSpPr>
        <p:spPr>
          <a:xfrm>
            <a:off x="8688950" y="3830292"/>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R</a:t>
            </a:r>
          </a:p>
        </p:txBody>
      </p:sp>
      <p:sp>
        <p:nvSpPr>
          <p:cNvPr id="58" name="TextBox 69">
            <a:extLst>
              <a:ext uri="{FF2B5EF4-FFF2-40B4-BE49-F238E27FC236}">
                <a16:creationId xmlns:a16="http://schemas.microsoft.com/office/drawing/2014/main" id="{BDD8B62A-8679-0930-4440-61F026A1AE3B}"/>
              </a:ext>
            </a:extLst>
          </p:cNvPr>
          <p:cNvSpPr txBox="1"/>
          <p:nvPr/>
        </p:nvSpPr>
        <p:spPr>
          <a:xfrm>
            <a:off x="8688950" y="4196817"/>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S</a:t>
            </a:r>
          </a:p>
        </p:txBody>
      </p:sp>
      <p:sp>
        <p:nvSpPr>
          <p:cNvPr id="59" name="TextBox 70">
            <a:extLst>
              <a:ext uri="{FF2B5EF4-FFF2-40B4-BE49-F238E27FC236}">
                <a16:creationId xmlns:a16="http://schemas.microsoft.com/office/drawing/2014/main" id="{D45679D2-75C2-DEE9-880C-553B3FC3B4A3}"/>
              </a:ext>
            </a:extLst>
          </p:cNvPr>
          <p:cNvSpPr txBox="1"/>
          <p:nvPr/>
        </p:nvSpPr>
        <p:spPr>
          <a:xfrm>
            <a:off x="8688950" y="4556905"/>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T</a:t>
            </a:r>
          </a:p>
        </p:txBody>
      </p:sp>
      <p:cxnSp>
        <p:nvCxnSpPr>
          <p:cNvPr id="60" name="Straight Connector 59">
            <a:extLst>
              <a:ext uri="{FF2B5EF4-FFF2-40B4-BE49-F238E27FC236}">
                <a16:creationId xmlns:a16="http://schemas.microsoft.com/office/drawing/2014/main" id="{9B950F7D-BE28-AAB7-14F1-D8990AB3232C}"/>
              </a:ext>
            </a:extLst>
          </p:cNvPr>
          <p:cNvCxnSpPr>
            <a:stCxn id="44" idx="6"/>
            <a:endCxn id="55" idx="2"/>
          </p:cNvCxnSpPr>
          <p:nvPr/>
        </p:nvCxnSpPr>
        <p:spPr>
          <a:xfrm>
            <a:off x="7005630" y="3636744"/>
            <a:ext cx="1450528" cy="755106"/>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BD8D92E7-9745-F576-4AB3-1227AB27D8C5}"/>
              </a:ext>
            </a:extLst>
          </p:cNvPr>
          <p:cNvCxnSpPr>
            <a:stCxn id="45" idx="6"/>
          </p:cNvCxnSpPr>
          <p:nvPr/>
        </p:nvCxnSpPr>
        <p:spPr>
          <a:xfrm flipV="1">
            <a:off x="7005630" y="3659799"/>
            <a:ext cx="1450528" cy="340278"/>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0D2DA9DF-B06E-48A6-5C12-DA8630AD5878}"/>
              </a:ext>
            </a:extLst>
          </p:cNvPr>
          <p:cNvCxnSpPr>
            <a:stCxn id="46" idx="6"/>
            <a:endCxn id="56" idx="2"/>
          </p:cNvCxnSpPr>
          <p:nvPr/>
        </p:nvCxnSpPr>
        <p:spPr>
          <a:xfrm>
            <a:off x="6997246" y="4376969"/>
            <a:ext cx="1467296" cy="395960"/>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FDD8CF4-E9B4-C2F8-526A-C56D98619FC1}"/>
              </a:ext>
            </a:extLst>
          </p:cNvPr>
          <p:cNvCxnSpPr>
            <a:stCxn id="47" idx="6"/>
            <a:endCxn id="54" idx="2"/>
          </p:cNvCxnSpPr>
          <p:nvPr/>
        </p:nvCxnSpPr>
        <p:spPr>
          <a:xfrm flipV="1">
            <a:off x="7005630" y="4014958"/>
            <a:ext cx="1458912" cy="743090"/>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4136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Initial matching – Task 2</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lnSpcReduction="10000"/>
          </a:bodyPr>
          <a:lstStyle/>
          <a:p>
            <a:pPr marL="95400" indent="0">
              <a:spcBef>
                <a:spcPts val="0"/>
              </a:spcBef>
              <a:buNone/>
            </a:pPr>
            <a:r>
              <a:rPr lang="en-GB" b="0" u="sng" dirty="0"/>
              <a:t>Task 2:</a:t>
            </a:r>
          </a:p>
          <a:p>
            <a:pPr marL="324000">
              <a:spcBef>
                <a:spcPts val="0"/>
              </a:spcBef>
            </a:pPr>
            <a:endParaRPr lang="en-GB" sz="1200" b="0" u="sng" dirty="0"/>
          </a:p>
          <a:p>
            <a:pPr marL="0">
              <a:spcBef>
                <a:spcPts val="0"/>
              </a:spcBef>
            </a:pPr>
            <a:r>
              <a:rPr lang="en-GB" b="0" dirty="0"/>
              <a:t>Your Head of the PE Department has just informed you that he has already allocated the students to one team each, however Darren was not allocated to a team of his preference. </a:t>
            </a:r>
          </a:p>
          <a:p>
            <a:pPr marL="324000">
              <a:spcBef>
                <a:spcPts val="0"/>
              </a:spcBef>
            </a:pPr>
            <a:endParaRPr lang="en-GB" b="0" dirty="0"/>
          </a:p>
          <a:p>
            <a:pPr marL="0">
              <a:spcBef>
                <a:spcPts val="0"/>
              </a:spcBef>
            </a:pPr>
            <a:r>
              <a:rPr lang="en-GB" b="0" dirty="0"/>
              <a:t>Caroline was positioned in the swimming team. Over the weekend however, she has found out that she has an ear infection, therefore would like to swap teams. You would like to use this opportunity to ensure that every student from the original list is allocated a team of their preference. </a:t>
            </a:r>
          </a:p>
          <a:p>
            <a:pPr marL="324000">
              <a:spcBef>
                <a:spcPts val="0"/>
              </a:spcBef>
            </a:pPr>
            <a:endParaRPr lang="en-GB" b="0" dirty="0"/>
          </a:p>
          <a:p>
            <a:pPr marL="324000">
              <a:spcBef>
                <a:spcPts val="0"/>
              </a:spcBef>
            </a:pPr>
            <a:r>
              <a:rPr lang="en-GB" b="0" dirty="0"/>
              <a:t>Create an initial matching, using this information, and find an improved matching , from this. </a:t>
            </a:r>
          </a:p>
          <a:p>
            <a:pPr marL="324000">
              <a:spcBef>
                <a:spcPts val="0"/>
              </a:spcBef>
            </a:pPr>
            <a:r>
              <a:rPr lang="en-GB" b="0" dirty="0"/>
              <a:t>(</a:t>
            </a:r>
            <a:r>
              <a:rPr lang="en-GB" b="0" u="sng" dirty="0"/>
              <a:t>Note:</a:t>
            </a:r>
            <a:r>
              <a:rPr lang="en-GB" b="0" dirty="0"/>
              <a:t> You want to swap the least amount of students possible, in order to do this.)</a:t>
            </a:r>
          </a:p>
          <a:p>
            <a:pPr marL="0" indent="0">
              <a:buNone/>
            </a:pPr>
            <a:endParaRPr lang="en-US" dirty="0"/>
          </a:p>
        </p:txBody>
      </p:sp>
    </p:spTree>
    <p:extLst>
      <p:ext uri="{BB962C8B-B14F-4D97-AF65-F5344CB8AC3E}">
        <p14:creationId xmlns:p14="http://schemas.microsoft.com/office/powerpoint/2010/main" val="2506248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Maximum matching algorithm</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a:xfrm>
            <a:off x="448574" y="2165229"/>
            <a:ext cx="11162580" cy="4295955"/>
          </a:xfrm>
        </p:spPr>
        <p:txBody>
          <a:bodyPr>
            <a:normAutofit fontScale="92500" lnSpcReduction="20000"/>
          </a:bodyPr>
          <a:lstStyle/>
          <a:p>
            <a:pPr>
              <a:spcBef>
                <a:spcPts val="0"/>
              </a:spcBef>
            </a:pPr>
            <a:r>
              <a:rPr lang="en-GB" sz="2100" b="0" dirty="0"/>
              <a:t>An </a:t>
            </a:r>
            <a:r>
              <a:rPr lang="en-GB" sz="2100" b="0" dirty="0">
                <a:solidFill>
                  <a:srgbClr val="00B0F0"/>
                </a:solidFill>
              </a:rPr>
              <a:t>alternating</a:t>
            </a:r>
            <a:r>
              <a:rPr lang="en-GB" sz="2100" b="0" dirty="0"/>
              <a:t> </a:t>
            </a:r>
            <a:r>
              <a:rPr lang="en-GB" sz="2100" b="0" dirty="0">
                <a:solidFill>
                  <a:srgbClr val="00B0F0"/>
                </a:solidFill>
              </a:rPr>
              <a:t>path</a:t>
            </a:r>
            <a:r>
              <a:rPr lang="en-GB" sz="2100" b="0" dirty="0"/>
              <a:t> starts from one unmatched note on one side of the graph, and </a:t>
            </a:r>
          </a:p>
          <a:p>
            <a:pPr>
              <a:spcBef>
                <a:spcPts val="0"/>
              </a:spcBef>
            </a:pPr>
            <a:r>
              <a:rPr lang="en-GB" sz="2100" b="0" dirty="0"/>
              <a:t>finishes at one unmatched node on the other side of the graph. It uses arcs that are </a:t>
            </a:r>
          </a:p>
          <a:p>
            <a:pPr>
              <a:spcBef>
                <a:spcPts val="0"/>
              </a:spcBef>
            </a:pPr>
            <a:r>
              <a:rPr lang="en-GB" sz="2100" b="0" dirty="0"/>
              <a:t>alternately “in” and “not in” the matching.</a:t>
            </a:r>
          </a:p>
          <a:p>
            <a:pPr>
              <a:spcBef>
                <a:spcPts val="0"/>
              </a:spcBef>
            </a:pPr>
            <a:endParaRPr lang="en-GB" sz="2100" b="0" dirty="0"/>
          </a:p>
          <a:p>
            <a:pPr>
              <a:spcBef>
                <a:spcPts val="0"/>
              </a:spcBef>
            </a:pPr>
            <a:r>
              <a:rPr lang="en-GB" sz="2100" b="0" dirty="0"/>
              <a:t>The </a:t>
            </a:r>
            <a:r>
              <a:rPr lang="en-GB" sz="2100" b="0" dirty="0">
                <a:solidFill>
                  <a:srgbClr val="00B0F0"/>
                </a:solidFill>
              </a:rPr>
              <a:t>maximum</a:t>
            </a:r>
            <a:r>
              <a:rPr lang="en-GB" sz="2100" b="0" dirty="0"/>
              <a:t> </a:t>
            </a:r>
            <a:r>
              <a:rPr lang="en-GB" sz="2100" b="0" dirty="0">
                <a:solidFill>
                  <a:srgbClr val="00B0F0"/>
                </a:solidFill>
              </a:rPr>
              <a:t>matching algorithm </a:t>
            </a:r>
            <a:r>
              <a:rPr lang="en-GB" sz="2100" b="0" dirty="0"/>
              <a:t>is as follows:</a:t>
            </a:r>
          </a:p>
          <a:p>
            <a:pPr>
              <a:spcBef>
                <a:spcPts val="0"/>
              </a:spcBef>
            </a:pPr>
            <a:endParaRPr lang="en-GB" sz="2100" b="0" dirty="0"/>
          </a:p>
          <a:p>
            <a:pPr>
              <a:spcBef>
                <a:spcPts val="0"/>
              </a:spcBef>
              <a:buAutoNum type="arabicPeriod"/>
            </a:pPr>
            <a:r>
              <a:rPr lang="en-GB" sz="2100" b="0" dirty="0"/>
              <a:t> Start with any initial matching.</a:t>
            </a:r>
          </a:p>
          <a:p>
            <a:pPr>
              <a:spcBef>
                <a:spcPts val="0"/>
              </a:spcBef>
              <a:buAutoNum type="arabicPeriod"/>
            </a:pPr>
            <a:endParaRPr lang="en-GB" sz="2100" b="0" dirty="0"/>
          </a:p>
          <a:p>
            <a:pPr marL="0" indent="0">
              <a:spcBef>
                <a:spcPts val="0"/>
              </a:spcBef>
              <a:buNone/>
            </a:pPr>
            <a:r>
              <a:rPr lang="en-GB" sz="2100" b="0" dirty="0"/>
              <a:t>2. Find an alternating path.</a:t>
            </a:r>
          </a:p>
          <a:p>
            <a:pPr marL="0" indent="0">
              <a:spcBef>
                <a:spcPts val="0"/>
              </a:spcBef>
              <a:buNone/>
            </a:pPr>
            <a:endParaRPr lang="en-GB" sz="2100" b="0" dirty="0"/>
          </a:p>
          <a:p>
            <a:pPr marL="0" indent="0">
              <a:spcBef>
                <a:spcPts val="0"/>
              </a:spcBef>
              <a:buNone/>
            </a:pPr>
            <a:r>
              <a:rPr lang="en-GB" sz="2100" b="0" dirty="0"/>
              <a:t>3. If an alternating path can be found, use it to create an improved matching by changing the arcs as appropriate. </a:t>
            </a:r>
          </a:p>
          <a:p>
            <a:pPr marL="0" indent="0">
              <a:spcBef>
                <a:spcPts val="0"/>
              </a:spcBef>
              <a:buNone/>
            </a:pPr>
            <a:endParaRPr lang="en-GB" sz="2100" b="0" dirty="0"/>
          </a:p>
          <a:p>
            <a:pPr marL="0" indent="0">
              <a:spcBef>
                <a:spcPts val="0"/>
              </a:spcBef>
              <a:buNone/>
            </a:pPr>
            <a:r>
              <a:rPr lang="en-GB" sz="2100" dirty="0"/>
              <a:t>4. </a:t>
            </a:r>
            <a:r>
              <a:rPr lang="en-GB" sz="2100" b="0" dirty="0"/>
              <a:t>List the new matching, consisting of any unchanged elements in the initial matching, together with any changed arcs from the alternating path.</a:t>
            </a:r>
          </a:p>
          <a:p>
            <a:pPr marL="0" indent="0">
              <a:spcBef>
                <a:spcPts val="0"/>
              </a:spcBef>
              <a:buNone/>
            </a:pPr>
            <a:endParaRPr lang="en-GB" sz="2100" b="0" dirty="0"/>
          </a:p>
          <a:p>
            <a:pPr marL="0" indent="0">
              <a:spcBef>
                <a:spcPts val="0"/>
              </a:spcBef>
              <a:buNone/>
            </a:pPr>
            <a:r>
              <a:rPr lang="en-GB" sz="2100" dirty="0"/>
              <a:t>5. </a:t>
            </a:r>
            <a:r>
              <a:rPr lang="en-GB" sz="2100" b="0" dirty="0"/>
              <a:t>If no other alternating paths can be found (and all nodes are reached), the matching is complete.</a:t>
            </a:r>
          </a:p>
          <a:p>
            <a:pPr>
              <a:spcBef>
                <a:spcPts val="0"/>
              </a:spcBef>
              <a:buAutoNum type="arabicPeriod"/>
            </a:pPr>
            <a:endParaRPr lang="en-GB" sz="2100" b="0" dirty="0"/>
          </a:p>
          <a:p>
            <a:pPr marL="0" indent="0">
              <a:spcBef>
                <a:spcPts val="0"/>
              </a:spcBef>
            </a:pPr>
            <a:r>
              <a:rPr lang="en-GB" sz="2100" b="0" dirty="0"/>
              <a:t>When might a maximum matching not also be a complete matching?</a:t>
            </a:r>
          </a:p>
          <a:p>
            <a:endParaRPr lang="en-US" dirty="0"/>
          </a:p>
        </p:txBody>
      </p:sp>
    </p:spTree>
    <p:extLst>
      <p:ext uri="{BB962C8B-B14F-4D97-AF65-F5344CB8AC3E}">
        <p14:creationId xmlns:p14="http://schemas.microsoft.com/office/powerpoint/2010/main" val="1805624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Step 1</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GB" b="0" dirty="0"/>
              <a:t>We will now use this algorithm to find an improved matching from out initial matching drawn earlier.</a:t>
            </a:r>
          </a:p>
          <a:p>
            <a:endParaRPr lang="en-US" dirty="0"/>
          </a:p>
        </p:txBody>
      </p:sp>
      <p:sp>
        <p:nvSpPr>
          <p:cNvPr id="4" name="Oval 3">
            <a:extLst>
              <a:ext uri="{FF2B5EF4-FFF2-40B4-BE49-F238E27FC236}">
                <a16:creationId xmlns:a16="http://schemas.microsoft.com/office/drawing/2014/main" id="{5BD603C3-A627-BDC1-93A2-53BB409241A0}"/>
              </a:ext>
            </a:extLst>
          </p:cNvPr>
          <p:cNvSpPr/>
          <p:nvPr/>
        </p:nvSpPr>
        <p:spPr>
          <a:xfrm>
            <a:off x="1584748" y="3685783"/>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5" name="Oval 4">
            <a:extLst>
              <a:ext uri="{FF2B5EF4-FFF2-40B4-BE49-F238E27FC236}">
                <a16:creationId xmlns:a16="http://schemas.microsoft.com/office/drawing/2014/main" id="{A900D425-F719-8155-52E0-561C3A884687}"/>
              </a:ext>
            </a:extLst>
          </p:cNvPr>
          <p:cNvSpPr/>
          <p:nvPr/>
        </p:nvSpPr>
        <p:spPr>
          <a:xfrm>
            <a:off x="1584748" y="4049116"/>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6" name="Oval 5">
            <a:extLst>
              <a:ext uri="{FF2B5EF4-FFF2-40B4-BE49-F238E27FC236}">
                <a16:creationId xmlns:a16="http://schemas.microsoft.com/office/drawing/2014/main" id="{5DDA07D3-16A9-0BE4-D6B7-AEC6194C7FF0}"/>
              </a:ext>
            </a:extLst>
          </p:cNvPr>
          <p:cNvSpPr/>
          <p:nvPr/>
        </p:nvSpPr>
        <p:spPr>
          <a:xfrm>
            <a:off x="1576364" y="4426008"/>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7" name="Oval 6">
            <a:extLst>
              <a:ext uri="{FF2B5EF4-FFF2-40B4-BE49-F238E27FC236}">
                <a16:creationId xmlns:a16="http://schemas.microsoft.com/office/drawing/2014/main" id="{EB805FE2-2FCA-431E-681B-CFD063E1CC71}"/>
              </a:ext>
            </a:extLst>
          </p:cNvPr>
          <p:cNvSpPr/>
          <p:nvPr/>
        </p:nvSpPr>
        <p:spPr>
          <a:xfrm>
            <a:off x="1584748" y="4807087"/>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8" name="TextBox 48">
            <a:extLst>
              <a:ext uri="{FF2B5EF4-FFF2-40B4-BE49-F238E27FC236}">
                <a16:creationId xmlns:a16="http://schemas.microsoft.com/office/drawing/2014/main" id="{13814715-D047-6911-9F3F-A52FA5319CA8}"/>
              </a:ext>
            </a:extLst>
          </p:cNvPr>
          <p:cNvSpPr txBox="1"/>
          <p:nvPr/>
        </p:nvSpPr>
        <p:spPr>
          <a:xfrm>
            <a:off x="1241960" y="3573125"/>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A</a:t>
            </a:r>
          </a:p>
        </p:txBody>
      </p:sp>
      <p:sp>
        <p:nvSpPr>
          <p:cNvPr id="9" name="TextBox 49">
            <a:extLst>
              <a:ext uri="{FF2B5EF4-FFF2-40B4-BE49-F238E27FC236}">
                <a16:creationId xmlns:a16="http://schemas.microsoft.com/office/drawing/2014/main" id="{A0339DAF-102A-4743-9416-5FC3639EE107}"/>
              </a:ext>
            </a:extLst>
          </p:cNvPr>
          <p:cNvSpPr txBox="1"/>
          <p:nvPr/>
        </p:nvSpPr>
        <p:spPr>
          <a:xfrm>
            <a:off x="1252311" y="3942457"/>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B</a:t>
            </a:r>
          </a:p>
        </p:txBody>
      </p:sp>
      <p:sp>
        <p:nvSpPr>
          <p:cNvPr id="10" name="TextBox 50">
            <a:extLst>
              <a:ext uri="{FF2B5EF4-FFF2-40B4-BE49-F238E27FC236}">
                <a16:creationId xmlns:a16="http://schemas.microsoft.com/office/drawing/2014/main" id="{B0727944-8CD9-A1FC-12E1-31D4D3AFEFBA}"/>
              </a:ext>
            </a:extLst>
          </p:cNvPr>
          <p:cNvSpPr txBox="1"/>
          <p:nvPr/>
        </p:nvSpPr>
        <p:spPr>
          <a:xfrm>
            <a:off x="1252311" y="4293739"/>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C</a:t>
            </a:r>
          </a:p>
        </p:txBody>
      </p:sp>
      <p:sp>
        <p:nvSpPr>
          <p:cNvPr id="11" name="TextBox 51">
            <a:extLst>
              <a:ext uri="{FF2B5EF4-FFF2-40B4-BE49-F238E27FC236}">
                <a16:creationId xmlns:a16="http://schemas.microsoft.com/office/drawing/2014/main" id="{C429A6F7-C891-7C52-F37E-A993D25D6C1F}"/>
              </a:ext>
            </a:extLst>
          </p:cNvPr>
          <p:cNvSpPr txBox="1"/>
          <p:nvPr/>
        </p:nvSpPr>
        <p:spPr>
          <a:xfrm>
            <a:off x="1252311" y="4672724"/>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D</a:t>
            </a:r>
          </a:p>
        </p:txBody>
      </p:sp>
      <p:sp>
        <p:nvSpPr>
          <p:cNvPr id="12" name="TextBox 52">
            <a:extLst>
              <a:ext uri="{FF2B5EF4-FFF2-40B4-BE49-F238E27FC236}">
                <a16:creationId xmlns:a16="http://schemas.microsoft.com/office/drawing/2014/main" id="{44B0B989-D6C4-17B0-04C4-14C61F7C1EA7}"/>
              </a:ext>
            </a:extLst>
          </p:cNvPr>
          <p:cNvSpPr txBox="1"/>
          <p:nvPr/>
        </p:nvSpPr>
        <p:spPr>
          <a:xfrm>
            <a:off x="3622185" y="3572496"/>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H</a:t>
            </a:r>
          </a:p>
        </p:txBody>
      </p:sp>
      <p:sp>
        <p:nvSpPr>
          <p:cNvPr id="13" name="Oval 12">
            <a:extLst>
              <a:ext uri="{FF2B5EF4-FFF2-40B4-BE49-F238E27FC236}">
                <a16:creationId xmlns:a16="http://schemas.microsoft.com/office/drawing/2014/main" id="{4233A4F4-FF05-16EB-A9E7-34C50F66D625}"/>
              </a:ext>
            </a:extLst>
          </p:cNvPr>
          <p:cNvSpPr/>
          <p:nvPr/>
        </p:nvSpPr>
        <p:spPr>
          <a:xfrm>
            <a:off x="3399261" y="3685783"/>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4" name="Oval 13">
            <a:extLst>
              <a:ext uri="{FF2B5EF4-FFF2-40B4-BE49-F238E27FC236}">
                <a16:creationId xmlns:a16="http://schemas.microsoft.com/office/drawing/2014/main" id="{A78BF6E3-6E50-0BE8-B68F-419443881C6C}"/>
              </a:ext>
            </a:extLst>
          </p:cNvPr>
          <p:cNvSpPr/>
          <p:nvPr/>
        </p:nvSpPr>
        <p:spPr>
          <a:xfrm>
            <a:off x="3399261" y="4049116"/>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5" name="Oval 14">
            <a:extLst>
              <a:ext uri="{FF2B5EF4-FFF2-40B4-BE49-F238E27FC236}">
                <a16:creationId xmlns:a16="http://schemas.microsoft.com/office/drawing/2014/main" id="{B655F719-2333-608C-4C64-504C3C300DA1}"/>
              </a:ext>
            </a:extLst>
          </p:cNvPr>
          <p:cNvSpPr/>
          <p:nvPr/>
        </p:nvSpPr>
        <p:spPr>
          <a:xfrm>
            <a:off x="3390877" y="4426008"/>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6" name="Oval 15">
            <a:extLst>
              <a:ext uri="{FF2B5EF4-FFF2-40B4-BE49-F238E27FC236}">
                <a16:creationId xmlns:a16="http://schemas.microsoft.com/office/drawing/2014/main" id="{1F3FDC8A-BB04-5826-DE89-AD47BAA45DBE}"/>
              </a:ext>
            </a:extLst>
          </p:cNvPr>
          <p:cNvSpPr/>
          <p:nvPr/>
        </p:nvSpPr>
        <p:spPr>
          <a:xfrm>
            <a:off x="3399261" y="4807087"/>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7" name="TextBox 57">
            <a:extLst>
              <a:ext uri="{FF2B5EF4-FFF2-40B4-BE49-F238E27FC236}">
                <a16:creationId xmlns:a16="http://schemas.microsoft.com/office/drawing/2014/main" id="{80321EB3-7733-FDD9-FAAA-06061C20C7E0}"/>
              </a:ext>
            </a:extLst>
          </p:cNvPr>
          <p:cNvSpPr txBox="1"/>
          <p:nvPr/>
        </p:nvSpPr>
        <p:spPr>
          <a:xfrm>
            <a:off x="3630569" y="3927655"/>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R</a:t>
            </a:r>
          </a:p>
        </p:txBody>
      </p:sp>
      <p:sp>
        <p:nvSpPr>
          <p:cNvPr id="18" name="TextBox 58">
            <a:extLst>
              <a:ext uri="{FF2B5EF4-FFF2-40B4-BE49-F238E27FC236}">
                <a16:creationId xmlns:a16="http://schemas.microsoft.com/office/drawing/2014/main" id="{78D0898A-42AF-0513-9F38-4293A9FE7487}"/>
              </a:ext>
            </a:extLst>
          </p:cNvPr>
          <p:cNvSpPr txBox="1"/>
          <p:nvPr/>
        </p:nvSpPr>
        <p:spPr>
          <a:xfrm>
            <a:off x="3630569" y="4294180"/>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S</a:t>
            </a:r>
          </a:p>
        </p:txBody>
      </p:sp>
      <p:sp>
        <p:nvSpPr>
          <p:cNvPr id="19" name="TextBox 59">
            <a:extLst>
              <a:ext uri="{FF2B5EF4-FFF2-40B4-BE49-F238E27FC236}">
                <a16:creationId xmlns:a16="http://schemas.microsoft.com/office/drawing/2014/main" id="{A771C6CE-33F0-39DD-A1F8-BF272D14B485}"/>
              </a:ext>
            </a:extLst>
          </p:cNvPr>
          <p:cNvSpPr txBox="1"/>
          <p:nvPr/>
        </p:nvSpPr>
        <p:spPr>
          <a:xfrm>
            <a:off x="3630569" y="4654268"/>
            <a:ext cx="288032"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t>T</a:t>
            </a:r>
          </a:p>
        </p:txBody>
      </p:sp>
      <p:cxnSp>
        <p:nvCxnSpPr>
          <p:cNvPr id="20" name="Straight Connector 19">
            <a:extLst>
              <a:ext uri="{FF2B5EF4-FFF2-40B4-BE49-F238E27FC236}">
                <a16:creationId xmlns:a16="http://schemas.microsoft.com/office/drawing/2014/main" id="{0EF9DF65-2E52-4C0F-0BB0-5021240E8E17}"/>
              </a:ext>
            </a:extLst>
          </p:cNvPr>
          <p:cNvCxnSpPr>
            <a:stCxn id="4" idx="6"/>
            <a:endCxn id="13" idx="2"/>
          </p:cNvCxnSpPr>
          <p:nvPr/>
        </p:nvCxnSpPr>
        <p:spPr>
          <a:xfrm>
            <a:off x="1728764" y="3757791"/>
            <a:ext cx="1670497" cy="0"/>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BFE70A4-F41B-9739-A847-1FD92747A61D}"/>
              </a:ext>
            </a:extLst>
          </p:cNvPr>
          <p:cNvCxnSpPr>
            <a:stCxn id="4" idx="6"/>
            <a:endCxn id="14" idx="2"/>
          </p:cNvCxnSpPr>
          <p:nvPr/>
        </p:nvCxnSpPr>
        <p:spPr>
          <a:xfrm>
            <a:off x="1728764" y="3757791"/>
            <a:ext cx="1670497" cy="363333"/>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2FA1F53-2BF1-A465-B25F-2705D8DE0310}"/>
              </a:ext>
            </a:extLst>
          </p:cNvPr>
          <p:cNvCxnSpPr>
            <a:stCxn id="4" idx="6"/>
            <a:endCxn id="15" idx="2"/>
          </p:cNvCxnSpPr>
          <p:nvPr/>
        </p:nvCxnSpPr>
        <p:spPr>
          <a:xfrm>
            <a:off x="1728764" y="3757791"/>
            <a:ext cx="1662113" cy="740225"/>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1588C9C-6A30-1A23-663A-B013D4EC9831}"/>
              </a:ext>
            </a:extLst>
          </p:cNvPr>
          <p:cNvCxnSpPr>
            <a:stCxn id="5" idx="6"/>
            <a:endCxn id="13" idx="2"/>
          </p:cNvCxnSpPr>
          <p:nvPr/>
        </p:nvCxnSpPr>
        <p:spPr>
          <a:xfrm flipV="1">
            <a:off x="1728764" y="3757791"/>
            <a:ext cx="1670497" cy="363333"/>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65B93A8-F51C-5A59-7DF9-8B27ECAB9A1A}"/>
              </a:ext>
            </a:extLst>
          </p:cNvPr>
          <p:cNvCxnSpPr>
            <a:cxnSpLocks/>
          </p:cNvCxnSpPr>
          <p:nvPr/>
        </p:nvCxnSpPr>
        <p:spPr>
          <a:xfrm>
            <a:off x="1756401" y="4121124"/>
            <a:ext cx="1662113" cy="376892"/>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A95A3EA1-3DC9-E4DE-AB79-2AC01F55CCDB}"/>
              </a:ext>
            </a:extLst>
          </p:cNvPr>
          <p:cNvCxnSpPr>
            <a:stCxn id="6" idx="6"/>
            <a:endCxn id="13" idx="2"/>
          </p:cNvCxnSpPr>
          <p:nvPr/>
        </p:nvCxnSpPr>
        <p:spPr>
          <a:xfrm flipV="1">
            <a:off x="1720380" y="3757791"/>
            <a:ext cx="1678881" cy="740225"/>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3C324B7-8CC3-406C-AA2C-38C5611408DF}"/>
              </a:ext>
            </a:extLst>
          </p:cNvPr>
          <p:cNvCxnSpPr>
            <a:stCxn id="6" idx="6"/>
            <a:endCxn id="15" idx="2"/>
          </p:cNvCxnSpPr>
          <p:nvPr/>
        </p:nvCxnSpPr>
        <p:spPr>
          <a:xfrm>
            <a:off x="1720380" y="4498016"/>
            <a:ext cx="1670497" cy="0"/>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6642A952-B07A-6D1B-A0AB-CA365DA8FAA0}"/>
              </a:ext>
            </a:extLst>
          </p:cNvPr>
          <p:cNvCxnSpPr>
            <a:stCxn id="6" idx="6"/>
            <a:endCxn id="16" idx="2"/>
          </p:cNvCxnSpPr>
          <p:nvPr/>
        </p:nvCxnSpPr>
        <p:spPr>
          <a:xfrm>
            <a:off x="1720380" y="4498016"/>
            <a:ext cx="1678881" cy="381079"/>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2BE1C3C-E425-5E75-1DF4-8DABADAA49F8}"/>
              </a:ext>
            </a:extLst>
          </p:cNvPr>
          <p:cNvCxnSpPr>
            <a:stCxn id="7" idx="6"/>
            <a:endCxn id="14" idx="2"/>
          </p:cNvCxnSpPr>
          <p:nvPr/>
        </p:nvCxnSpPr>
        <p:spPr>
          <a:xfrm flipV="1">
            <a:off x="1728764" y="4121124"/>
            <a:ext cx="1670497" cy="757971"/>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7DDFA27-C025-6E5C-5BD4-64BA8714BF08}"/>
              </a:ext>
            </a:extLst>
          </p:cNvPr>
          <p:cNvCxnSpPr>
            <a:stCxn id="7" idx="6"/>
            <a:endCxn id="15" idx="2"/>
          </p:cNvCxnSpPr>
          <p:nvPr/>
        </p:nvCxnSpPr>
        <p:spPr>
          <a:xfrm flipV="1">
            <a:off x="1728764" y="4498016"/>
            <a:ext cx="1662113" cy="381079"/>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137E893D-B0F4-225A-9CB6-B81FF0DA2D16}"/>
              </a:ext>
            </a:extLst>
          </p:cNvPr>
          <p:cNvSpPr/>
          <p:nvPr/>
        </p:nvSpPr>
        <p:spPr>
          <a:xfrm>
            <a:off x="4414057" y="3493962"/>
            <a:ext cx="4885218" cy="1631216"/>
          </a:xfrm>
          <a:prstGeom prst="rect">
            <a:avLst/>
          </a:prstGeom>
        </p:spPr>
        <p:txBody>
          <a:bodyPr wrap="square">
            <a:spAutoFit/>
          </a:bodyPr>
          <a:lstStyle/>
          <a:p>
            <a:r>
              <a:rPr lang="en-GB" sz="2000" b="1" u="sng" dirty="0"/>
              <a:t>Initial Matching:</a:t>
            </a:r>
          </a:p>
          <a:p>
            <a:r>
              <a:rPr lang="en-GB" sz="2000" dirty="0"/>
              <a:t>Ann = Rugby</a:t>
            </a:r>
          </a:p>
          <a:p>
            <a:r>
              <a:rPr lang="en-GB" sz="2000" dirty="0"/>
              <a:t>Ben = Hockey</a:t>
            </a:r>
          </a:p>
          <a:p>
            <a:r>
              <a:rPr lang="en-GB" sz="2000" dirty="0"/>
              <a:t>Caroline = Swimming</a:t>
            </a:r>
          </a:p>
          <a:p>
            <a:r>
              <a:rPr lang="en-GB" sz="2000" dirty="0"/>
              <a:t>Darren = Tennis (</a:t>
            </a:r>
            <a:r>
              <a:rPr lang="en-GB" sz="2000" b="1" dirty="0"/>
              <a:t>NOT</a:t>
            </a:r>
            <a:r>
              <a:rPr lang="en-GB" sz="2000" dirty="0"/>
              <a:t> HIS PREFERENCE)</a:t>
            </a:r>
          </a:p>
        </p:txBody>
      </p:sp>
    </p:spTree>
    <p:extLst>
      <p:ext uri="{BB962C8B-B14F-4D97-AF65-F5344CB8AC3E}">
        <p14:creationId xmlns:p14="http://schemas.microsoft.com/office/powerpoint/2010/main" val="26322789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Step 2</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lstStyle/>
          <a:p>
            <a:r>
              <a:rPr lang="en-GB" sz="2000" b="0" u="sng" dirty="0"/>
              <a:t>Step 2</a:t>
            </a:r>
            <a:r>
              <a:rPr lang="en-GB" sz="2000" b="0" dirty="0"/>
              <a:t>: We will take the unmatched node T. C is the only node in set X which can match to T. Therefore we match C to T and remove C to S. </a:t>
            </a:r>
          </a:p>
          <a:p>
            <a:endParaRPr lang="en-GB" sz="2000" b="0" dirty="0"/>
          </a:p>
          <a:p>
            <a:endParaRPr lang="en-GB" sz="2000" b="0" dirty="0"/>
          </a:p>
          <a:p>
            <a:endParaRPr lang="en-GB" sz="2000" b="0" dirty="0"/>
          </a:p>
          <a:p>
            <a:endParaRPr lang="en-GB" sz="2000" b="0" dirty="0"/>
          </a:p>
          <a:p>
            <a:endParaRPr lang="en-GB" sz="2000" b="0" dirty="0"/>
          </a:p>
          <a:p>
            <a:r>
              <a:rPr lang="en-GB" sz="2000" b="0" dirty="0"/>
              <a:t>We start writing our alternating path here as: T – C = S.</a:t>
            </a:r>
          </a:p>
          <a:p>
            <a:r>
              <a:rPr lang="en-GB" sz="2000" b="0" dirty="0"/>
              <a:t>By changing the matchings in the alternative path, we hence get T = C – S.</a:t>
            </a:r>
          </a:p>
          <a:p>
            <a:endParaRPr lang="en-GB" dirty="0"/>
          </a:p>
          <a:p>
            <a:endParaRPr lang="en-US" dirty="0"/>
          </a:p>
        </p:txBody>
      </p:sp>
      <p:sp>
        <p:nvSpPr>
          <p:cNvPr id="4" name="Oval 3">
            <a:extLst>
              <a:ext uri="{FF2B5EF4-FFF2-40B4-BE49-F238E27FC236}">
                <a16:creationId xmlns:a16="http://schemas.microsoft.com/office/drawing/2014/main" id="{9904906B-F9C2-E724-D5A6-B45955CA4C8E}"/>
              </a:ext>
            </a:extLst>
          </p:cNvPr>
          <p:cNvSpPr/>
          <p:nvPr/>
        </p:nvSpPr>
        <p:spPr>
          <a:xfrm>
            <a:off x="4658689" y="3461697"/>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a:extLst>
              <a:ext uri="{FF2B5EF4-FFF2-40B4-BE49-F238E27FC236}">
                <a16:creationId xmlns:a16="http://schemas.microsoft.com/office/drawing/2014/main" id="{A9B96646-A7B5-0F7B-E2D5-817C9052525D}"/>
              </a:ext>
            </a:extLst>
          </p:cNvPr>
          <p:cNvSpPr/>
          <p:nvPr/>
        </p:nvSpPr>
        <p:spPr>
          <a:xfrm>
            <a:off x="4658689" y="3825030"/>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a:extLst>
              <a:ext uri="{FF2B5EF4-FFF2-40B4-BE49-F238E27FC236}">
                <a16:creationId xmlns:a16="http://schemas.microsoft.com/office/drawing/2014/main" id="{DF810014-4055-111F-B53B-1D85B711F843}"/>
              </a:ext>
            </a:extLst>
          </p:cNvPr>
          <p:cNvSpPr/>
          <p:nvPr/>
        </p:nvSpPr>
        <p:spPr>
          <a:xfrm>
            <a:off x="4650305" y="4201922"/>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a:extLst>
              <a:ext uri="{FF2B5EF4-FFF2-40B4-BE49-F238E27FC236}">
                <a16:creationId xmlns:a16="http://schemas.microsoft.com/office/drawing/2014/main" id="{9B0A66A0-7830-3D3E-A18D-9C1236CA06F9}"/>
              </a:ext>
            </a:extLst>
          </p:cNvPr>
          <p:cNvSpPr/>
          <p:nvPr/>
        </p:nvSpPr>
        <p:spPr>
          <a:xfrm>
            <a:off x="4658689" y="4583001"/>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66AFE621-2E1D-FD07-F89F-F6EE299195E4}"/>
              </a:ext>
            </a:extLst>
          </p:cNvPr>
          <p:cNvSpPr txBox="1"/>
          <p:nvPr/>
        </p:nvSpPr>
        <p:spPr>
          <a:xfrm>
            <a:off x="4315901" y="3349039"/>
            <a:ext cx="288032" cy="369332"/>
          </a:xfrm>
          <a:prstGeom prst="rect">
            <a:avLst/>
          </a:prstGeom>
          <a:noFill/>
        </p:spPr>
        <p:txBody>
          <a:bodyPr wrap="square" rtlCol="0">
            <a:spAutoFit/>
          </a:bodyPr>
          <a:lstStyle/>
          <a:p>
            <a:r>
              <a:rPr lang="en-GB" dirty="0"/>
              <a:t>A</a:t>
            </a:r>
          </a:p>
        </p:txBody>
      </p:sp>
      <p:sp>
        <p:nvSpPr>
          <p:cNvPr id="9" name="TextBox 8">
            <a:extLst>
              <a:ext uri="{FF2B5EF4-FFF2-40B4-BE49-F238E27FC236}">
                <a16:creationId xmlns:a16="http://schemas.microsoft.com/office/drawing/2014/main" id="{A5FBEAF7-E657-8371-CACB-7AAAD22CB1B0}"/>
              </a:ext>
            </a:extLst>
          </p:cNvPr>
          <p:cNvSpPr txBox="1"/>
          <p:nvPr/>
        </p:nvSpPr>
        <p:spPr>
          <a:xfrm>
            <a:off x="4326252" y="3718371"/>
            <a:ext cx="288032" cy="369332"/>
          </a:xfrm>
          <a:prstGeom prst="rect">
            <a:avLst/>
          </a:prstGeom>
          <a:noFill/>
        </p:spPr>
        <p:txBody>
          <a:bodyPr wrap="square" rtlCol="0">
            <a:spAutoFit/>
          </a:bodyPr>
          <a:lstStyle/>
          <a:p>
            <a:r>
              <a:rPr lang="en-GB" dirty="0"/>
              <a:t>B</a:t>
            </a:r>
          </a:p>
        </p:txBody>
      </p:sp>
      <p:sp>
        <p:nvSpPr>
          <p:cNvPr id="10" name="TextBox 9">
            <a:extLst>
              <a:ext uri="{FF2B5EF4-FFF2-40B4-BE49-F238E27FC236}">
                <a16:creationId xmlns:a16="http://schemas.microsoft.com/office/drawing/2014/main" id="{6AC50D6C-C7D1-93A9-76A0-733CA700AEEB}"/>
              </a:ext>
            </a:extLst>
          </p:cNvPr>
          <p:cNvSpPr txBox="1"/>
          <p:nvPr/>
        </p:nvSpPr>
        <p:spPr>
          <a:xfrm>
            <a:off x="4326252" y="4069653"/>
            <a:ext cx="288032" cy="369332"/>
          </a:xfrm>
          <a:prstGeom prst="rect">
            <a:avLst/>
          </a:prstGeom>
          <a:noFill/>
        </p:spPr>
        <p:txBody>
          <a:bodyPr wrap="square" rtlCol="0">
            <a:spAutoFit/>
          </a:bodyPr>
          <a:lstStyle/>
          <a:p>
            <a:r>
              <a:rPr lang="en-GB" dirty="0"/>
              <a:t>C</a:t>
            </a:r>
          </a:p>
        </p:txBody>
      </p:sp>
      <p:sp>
        <p:nvSpPr>
          <p:cNvPr id="11" name="TextBox 10">
            <a:extLst>
              <a:ext uri="{FF2B5EF4-FFF2-40B4-BE49-F238E27FC236}">
                <a16:creationId xmlns:a16="http://schemas.microsoft.com/office/drawing/2014/main" id="{492C4125-5798-C059-CE2F-ECF0A5A8DC97}"/>
              </a:ext>
            </a:extLst>
          </p:cNvPr>
          <p:cNvSpPr txBox="1"/>
          <p:nvPr/>
        </p:nvSpPr>
        <p:spPr>
          <a:xfrm>
            <a:off x="4326252" y="4448638"/>
            <a:ext cx="288032" cy="369332"/>
          </a:xfrm>
          <a:prstGeom prst="rect">
            <a:avLst/>
          </a:prstGeom>
          <a:noFill/>
        </p:spPr>
        <p:txBody>
          <a:bodyPr wrap="square" rtlCol="0">
            <a:spAutoFit/>
          </a:bodyPr>
          <a:lstStyle/>
          <a:p>
            <a:r>
              <a:rPr lang="en-GB" dirty="0"/>
              <a:t>D</a:t>
            </a:r>
          </a:p>
        </p:txBody>
      </p:sp>
      <p:sp>
        <p:nvSpPr>
          <p:cNvPr id="12" name="TextBox 11">
            <a:extLst>
              <a:ext uri="{FF2B5EF4-FFF2-40B4-BE49-F238E27FC236}">
                <a16:creationId xmlns:a16="http://schemas.microsoft.com/office/drawing/2014/main" id="{EC079175-8D92-F553-19D7-6CCC15FDB670}"/>
              </a:ext>
            </a:extLst>
          </p:cNvPr>
          <p:cNvSpPr txBox="1"/>
          <p:nvPr/>
        </p:nvSpPr>
        <p:spPr>
          <a:xfrm>
            <a:off x="6696126" y="3348410"/>
            <a:ext cx="288032" cy="369332"/>
          </a:xfrm>
          <a:prstGeom prst="rect">
            <a:avLst/>
          </a:prstGeom>
          <a:noFill/>
        </p:spPr>
        <p:txBody>
          <a:bodyPr wrap="square" rtlCol="0">
            <a:spAutoFit/>
          </a:bodyPr>
          <a:lstStyle/>
          <a:p>
            <a:r>
              <a:rPr lang="en-GB" dirty="0"/>
              <a:t>H</a:t>
            </a:r>
          </a:p>
        </p:txBody>
      </p:sp>
      <p:sp>
        <p:nvSpPr>
          <p:cNvPr id="13" name="Oval 12">
            <a:extLst>
              <a:ext uri="{FF2B5EF4-FFF2-40B4-BE49-F238E27FC236}">
                <a16:creationId xmlns:a16="http://schemas.microsoft.com/office/drawing/2014/main" id="{FEAE038E-3C4A-23A5-181E-292B8A4AEBB0}"/>
              </a:ext>
            </a:extLst>
          </p:cNvPr>
          <p:cNvSpPr/>
          <p:nvPr/>
        </p:nvSpPr>
        <p:spPr>
          <a:xfrm>
            <a:off x="6473202" y="3461697"/>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B1E277F6-C3A9-4A82-730B-1BC60B18691E}"/>
              </a:ext>
            </a:extLst>
          </p:cNvPr>
          <p:cNvSpPr/>
          <p:nvPr/>
        </p:nvSpPr>
        <p:spPr>
          <a:xfrm>
            <a:off x="6473202" y="3825030"/>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7ADC722C-A383-FDFF-4301-8D505F7C76ED}"/>
              </a:ext>
            </a:extLst>
          </p:cNvPr>
          <p:cNvSpPr/>
          <p:nvPr/>
        </p:nvSpPr>
        <p:spPr>
          <a:xfrm>
            <a:off x="6464818" y="4201922"/>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D39633C7-5391-5B00-DBD9-5E2BF38060D2}"/>
              </a:ext>
            </a:extLst>
          </p:cNvPr>
          <p:cNvSpPr/>
          <p:nvPr/>
        </p:nvSpPr>
        <p:spPr>
          <a:xfrm>
            <a:off x="6473202" y="4583001"/>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D3470023-2550-4212-C028-E5C3F71AFE60}"/>
              </a:ext>
            </a:extLst>
          </p:cNvPr>
          <p:cNvSpPr txBox="1"/>
          <p:nvPr/>
        </p:nvSpPr>
        <p:spPr>
          <a:xfrm>
            <a:off x="6704510" y="3703569"/>
            <a:ext cx="288032" cy="369332"/>
          </a:xfrm>
          <a:prstGeom prst="rect">
            <a:avLst/>
          </a:prstGeom>
          <a:noFill/>
        </p:spPr>
        <p:txBody>
          <a:bodyPr wrap="square" rtlCol="0">
            <a:spAutoFit/>
          </a:bodyPr>
          <a:lstStyle/>
          <a:p>
            <a:r>
              <a:rPr lang="en-GB" dirty="0"/>
              <a:t>R</a:t>
            </a:r>
          </a:p>
        </p:txBody>
      </p:sp>
      <p:sp>
        <p:nvSpPr>
          <p:cNvPr id="18" name="TextBox 17">
            <a:extLst>
              <a:ext uri="{FF2B5EF4-FFF2-40B4-BE49-F238E27FC236}">
                <a16:creationId xmlns:a16="http://schemas.microsoft.com/office/drawing/2014/main" id="{F1136A31-C415-B46F-E9A1-72B82642D245}"/>
              </a:ext>
            </a:extLst>
          </p:cNvPr>
          <p:cNvSpPr txBox="1"/>
          <p:nvPr/>
        </p:nvSpPr>
        <p:spPr>
          <a:xfrm>
            <a:off x="6704510" y="4070094"/>
            <a:ext cx="288032" cy="369332"/>
          </a:xfrm>
          <a:prstGeom prst="rect">
            <a:avLst/>
          </a:prstGeom>
          <a:noFill/>
        </p:spPr>
        <p:txBody>
          <a:bodyPr wrap="square" rtlCol="0">
            <a:spAutoFit/>
          </a:bodyPr>
          <a:lstStyle/>
          <a:p>
            <a:r>
              <a:rPr lang="en-GB" dirty="0"/>
              <a:t>S</a:t>
            </a:r>
          </a:p>
        </p:txBody>
      </p:sp>
      <p:sp>
        <p:nvSpPr>
          <p:cNvPr id="19" name="TextBox 18">
            <a:extLst>
              <a:ext uri="{FF2B5EF4-FFF2-40B4-BE49-F238E27FC236}">
                <a16:creationId xmlns:a16="http://schemas.microsoft.com/office/drawing/2014/main" id="{46487A93-B8FB-116C-40CC-82D1DFD40207}"/>
              </a:ext>
            </a:extLst>
          </p:cNvPr>
          <p:cNvSpPr txBox="1"/>
          <p:nvPr/>
        </p:nvSpPr>
        <p:spPr>
          <a:xfrm>
            <a:off x="6704510" y="4430182"/>
            <a:ext cx="288032" cy="369332"/>
          </a:xfrm>
          <a:prstGeom prst="rect">
            <a:avLst/>
          </a:prstGeom>
          <a:noFill/>
        </p:spPr>
        <p:txBody>
          <a:bodyPr wrap="square" rtlCol="0">
            <a:spAutoFit/>
          </a:bodyPr>
          <a:lstStyle/>
          <a:p>
            <a:r>
              <a:rPr lang="en-GB" dirty="0"/>
              <a:t>T</a:t>
            </a:r>
          </a:p>
        </p:txBody>
      </p:sp>
      <p:cxnSp>
        <p:nvCxnSpPr>
          <p:cNvPr id="20" name="Straight Connector 19">
            <a:extLst>
              <a:ext uri="{FF2B5EF4-FFF2-40B4-BE49-F238E27FC236}">
                <a16:creationId xmlns:a16="http://schemas.microsoft.com/office/drawing/2014/main" id="{3ED6AB83-CEA9-3D73-607B-F7FB6FAAFAEA}"/>
              </a:ext>
            </a:extLst>
          </p:cNvPr>
          <p:cNvCxnSpPr>
            <a:stCxn id="4" idx="6"/>
            <a:endCxn id="13" idx="2"/>
          </p:cNvCxnSpPr>
          <p:nvPr/>
        </p:nvCxnSpPr>
        <p:spPr>
          <a:xfrm>
            <a:off x="4802705" y="3533705"/>
            <a:ext cx="1670497" cy="0"/>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E96632D-17CB-31CC-4B76-DC25D5DB3D9F}"/>
              </a:ext>
            </a:extLst>
          </p:cNvPr>
          <p:cNvCxnSpPr>
            <a:stCxn id="4" idx="6"/>
            <a:endCxn id="14" idx="2"/>
          </p:cNvCxnSpPr>
          <p:nvPr/>
        </p:nvCxnSpPr>
        <p:spPr>
          <a:xfrm>
            <a:off x="4802705" y="3533705"/>
            <a:ext cx="1670497" cy="363333"/>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7135C66-352B-2098-9C88-E79ABEBCDB53}"/>
              </a:ext>
            </a:extLst>
          </p:cNvPr>
          <p:cNvCxnSpPr>
            <a:stCxn id="4" idx="6"/>
            <a:endCxn id="15" idx="2"/>
          </p:cNvCxnSpPr>
          <p:nvPr/>
        </p:nvCxnSpPr>
        <p:spPr>
          <a:xfrm>
            <a:off x="4802705" y="3533705"/>
            <a:ext cx="1662113" cy="740225"/>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64F31DC-F54D-7F5E-943F-F97127F395E1}"/>
              </a:ext>
            </a:extLst>
          </p:cNvPr>
          <p:cNvCxnSpPr>
            <a:stCxn id="5" idx="6"/>
            <a:endCxn id="13" idx="2"/>
          </p:cNvCxnSpPr>
          <p:nvPr/>
        </p:nvCxnSpPr>
        <p:spPr>
          <a:xfrm flipV="1">
            <a:off x="4802705" y="3533705"/>
            <a:ext cx="1670497" cy="363333"/>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72E8E7F-02F3-C4FA-0789-7F834949D5B4}"/>
              </a:ext>
            </a:extLst>
          </p:cNvPr>
          <p:cNvCxnSpPr>
            <a:stCxn id="5" idx="6"/>
            <a:endCxn id="15" idx="2"/>
          </p:cNvCxnSpPr>
          <p:nvPr/>
        </p:nvCxnSpPr>
        <p:spPr>
          <a:xfrm>
            <a:off x="4802705" y="3897038"/>
            <a:ext cx="1662113" cy="376892"/>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7E0DFB8-C84F-39A4-85FF-81EFB90CC872}"/>
              </a:ext>
            </a:extLst>
          </p:cNvPr>
          <p:cNvCxnSpPr>
            <a:stCxn id="6" idx="6"/>
            <a:endCxn id="13" idx="2"/>
          </p:cNvCxnSpPr>
          <p:nvPr/>
        </p:nvCxnSpPr>
        <p:spPr>
          <a:xfrm flipV="1">
            <a:off x="4794321" y="3533705"/>
            <a:ext cx="1678881" cy="740225"/>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8109B721-3147-AE35-9C6A-556379497DEC}"/>
              </a:ext>
            </a:extLst>
          </p:cNvPr>
          <p:cNvCxnSpPr>
            <a:stCxn id="6" idx="6"/>
            <a:endCxn id="15" idx="2"/>
          </p:cNvCxnSpPr>
          <p:nvPr/>
        </p:nvCxnSpPr>
        <p:spPr>
          <a:xfrm>
            <a:off x="4794321" y="4273930"/>
            <a:ext cx="1670497" cy="0"/>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C3F52D2-8E6A-DDDB-E391-B91E46237748}"/>
              </a:ext>
            </a:extLst>
          </p:cNvPr>
          <p:cNvCxnSpPr>
            <a:stCxn id="6" idx="6"/>
            <a:endCxn id="16" idx="2"/>
          </p:cNvCxnSpPr>
          <p:nvPr/>
        </p:nvCxnSpPr>
        <p:spPr>
          <a:xfrm>
            <a:off x="4794321" y="4273930"/>
            <a:ext cx="1678881" cy="381079"/>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933A459-F68E-DA6A-49BE-3335BE46B58F}"/>
              </a:ext>
            </a:extLst>
          </p:cNvPr>
          <p:cNvCxnSpPr>
            <a:stCxn id="7" idx="6"/>
            <a:endCxn id="14" idx="2"/>
          </p:cNvCxnSpPr>
          <p:nvPr/>
        </p:nvCxnSpPr>
        <p:spPr>
          <a:xfrm flipV="1">
            <a:off x="4802705" y="3897038"/>
            <a:ext cx="1670497" cy="757971"/>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2990789-886F-50FC-FC29-983CC90DB1AC}"/>
              </a:ext>
            </a:extLst>
          </p:cNvPr>
          <p:cNvCxnSpPr>
            <a:stCxn id="7" idx="6"/>
            <a:endCxn id="15" idx="2"/>
          </p:cNvCxnSpPr>
          <p:nvPr/>
        </p:nvCxnSpPr>
        <p:spPr>
          <a:xfrm flipV="1">
            <a:off x="4802705" y="4273930"/>
            <a:ext cx="1662113" cy="381079"/>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2140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75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75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75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75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75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75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75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75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75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75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750"/>
                                        <p:tgtEl>
                                          <p:spTgt spid="1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750"/>
                                        <p:tgtEl>
                                          <p:spTgt spid="1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750"/>
                                        <p:tgtEl>
                                          <p:spTgt spid="19"/>
                                        </p:tgtEl>
                                      </p:cBhvr>
                                    </p:animEffect>
                                  </p:childTnLst>
                                </p:cTn>
                              </p:par>
                              <p:par>
                                <p:cTn id="53" presetID="10"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750"/>
                                        <p:tgtEl>
                                          <p:spTgt spid="20"/>
                                        </p:tgtEl>
                                      </p:cBhvr>
                                    </p:animEffect>
                                  </p:childTnLst>
                                </p:cTn>
                              </p:par>
                              <p:par>
                                <p:cTn id="56" presetID="10" presetClass="entr" presetSubtype="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750"/>
                                        <p:tgtEl>
                                          <p:spTgt spid="21"/>
                                        </p:tgtEl>
                                      </p:cBhvr>
                                    </p:animEffect>
                                  </p:childTnLst>
                                </p:cTn>
                              </p:par>
                              <p:par>
                                <p:cTn id="59" presetID="10" presetClass="entr" presetSubtype="0"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750"/>
                                        <p:tgtEl>
                                          <p:spTgt spid="22"/>
                                        </p:tgtEl>
                                      </p:cBhvr>
                                    </p:animEffect>
                                  </p:childTnLst>
                                </p:cTn>
                              </p:par>
                              <p:par>
                                <p:cTn id="62" presetID="10" presetClass="entr" presetSubtype="0"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750"/>
                                        <p:tgtEl>
                                          <p:spTgt spid="23"/>
                                        </p:tgtEl>
                                      </p:cBhvr>
                                    </p:animEffect>
                                  </p:childTnLst>
                                </p:cTn>
                              </p:par>
                              <p:par>
                                <p:cTn id="65" presetID="10"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750"/>
                                        <p:tgtEl>
                                          <p:spTgt spid="24"/>
                                        </p:tgtEl>
                                      </p:cBhvr>
                                    </p:animEffect>
                                  </p:childTnLst>
                                </p:cTn>
                              </p:par>
                              <p:par>
                                <p:cTn id="68" presetID="10" presetClass="entr" presetSubtype="0"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750"/>
                                        <p:tgtEl>
                                          <p:spTgt spid="25"/>
                                        </p:tgtEl>
                                      </p:cBhvr>
                                    </p:animEffect>
                                  </p:childTnLst>
                                </p:cTn>
                              </p:par>
                              <p:par>
                                <p:cTn id="71" presetID="10" presetClass="entr" presetSubtype="0" fill="hold"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750"/>
                                        <p:tgtEl>
                                          <p:spTgt spid="26"/>
                                        </p:tgtEl>
                                      </p:cBhvr>
                                    </p:animEffect>
                                  </p:childTnLst>
                                </p:cTn>
                              </p:par>
                              <p:par>
                                <p:cTn id="74" presetID="10" presetClass="entr" presetSubtype="0" fill="hold"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750"/>
                                        <p:tgtEl>
                                          <p:spTgt spid="27"/>
                                        </p:tgtEl>
                                      </p:cBhvr>
                                    </p:animEffect>
                                  </p:childTnLst>
                                </p:cTn>
                              </p:par>
                              <p:par>
                                <p:cTn id="77" presetID="10" presetClass="entr" presetSubtype="0" fill="hold"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750"/>
                                        <p:tgtEl>
                                          <p:spTgt spid="28"/>
                                        </p:tgtEl>
                                      </p:cBhvr>
                                    </p:animEffect>
                                  </p:childTnLst>
                                </p:cTn>
                              </p:par>
                              <p:par>
                                <p:cTn id="80" presetID="10" presetClass="entr" presetSubtype="0" fill="hold"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p:bldP spid="13" grpId="0" animBg="1"/>
      <p:bldP spid="14" grpId="0" animBg="1"/>
      <p:bldP spid="15" grpId="0" animBg="1"/>
      <p:bldP spid="16" grpId="0" animBg="1"/>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DE5B8-B7DB-A6B7-0ED3-796AF66EF0EA}"/>
              </a:ext>
            </a:extLst>
          </p:cNvPr>
          <p:cNvSpPr>
            <a:spLocks noGrp="1"/>
          </p:cNvSpPr>
          <p:nvPr>
            <p:ph type="title"/>
          </p:nvPr>
        </p:nvSpPr>
        <p:spPr/>
        <p:txBody>
          <a:bodyPr/>
          <a:lstStyle/>
          <a:p>
            <a:r>
              <a:rPr lang="en-US" dirty="0"/>
              <a:t>Step 3</a:t>
            </a:r>
          </a:p>
        </p:txBody>
      </p:sp>
      <p:sp>
        <p:nvSpPr>
          <p:cNvPr id="3" name="Content Placeholder 2">
            <a:extLst>
              <a:ext uri="{FF2B5EF4-FFF2-40B4-BE49-F238E27FC236}">
                <a16:creationId xmlns:a16="http://schemas.microsoft.com/office/drawing/2014/main" id="{F952C609-D7E0-AF20-C693-7B5D7AF55900}"/>
              </a:ext>
            </a:extLst>
          </p:cNvPr>
          <p:cNvSpPr>
            <a:spLocks noGrp="1"/>
          </p:cNvSpPr>
          <p:nvPr>
            <p:ph idx="1"/>
          </p:nvPr>
        </p:nvSpPr>
        <p:spPr/>
        <p:txBody>
          <a:bodyPr>
            <a:normAutofit fontScale="92500" lnSpcReduction="20000"/>
          </a:bodyPr>
          <a:lstStyle/>
          <a:p>
            <a:r>
              <a:rPr lang="en-GB" sz="2000" b="0" u="sng" dirty="0"/>
              <a:t>Step 3</a:t>
            </a:r>
            <a:r>
              <a:rPr lang="en-GB" sz="2000" b="0" dirty="0"/>
              <a:t>: We now look at the unmatched node S. The possible matchings for S are A, C or D. As A is already matched to R and C is already matched to D, the only possibility for S is if D is matched to it.</a:t>
            </a:r>
          </a:p>
          <a:p>
            <a:endParaRPr lang="en-GB" sz="2000" b="0" dirty="0"/>
          </a:p>
          <a:p>
            <a:endParaRPr lang="en-GB" sz="2000" b="0" dirty="0"/>
          </a:p>
          <a:p>
            <a:endParaRPr lang="en-GB" sz="2000" b="0" dirty="0"/>
          </a:p>
          <a:p>
            <a:endParaRPr lang="en-GB" sz="2000" b="0" dirty="0"/>
          </a:p>
          <a:p>
            <a:endParaRPr lang="en-GB" sz="2000" b="0" dirty="0"/>
          </a:p>
          <a:p>
            <a:endParaRPr lang="en-GB" sz="2000" b="0" dirty="0"/>
          </a:p>
          <a:p>
            <a:r>
              <a:rPr lang="en-GB" sz="2000" b="0" dirty="0"/>
              <a:t>Continuing our alternate path, we have S -  D to end. Our complete alternate path is hence T – C = S – D. Changing these matchings in the alternate path, we hence get T = C – S = D, as shown above.</a:t>
            </a:r>
          </a:p>
          <a:p>
            <a:endParaRPr lang="en-US" dirty="0"/>
          </a:p>
        </p:txBody>
      </p:sp>
      <p:sp>
        <p:nvSpPr>
          <p:cNvPr id="4" name="Oval 3">
            <a:extLst>
              <a:ext uri="{FF2B5EF4-FFF2-40B4-BE49-F238E27FC236}">
                <a16:creationId xmlns:a16="http://schemas.microsoft.com/office/drawing/2014/main" id="{D34D3AAF-10E5-DBF8-0586-35236B2D7C5B}"/>
              </a:ext>
            </a:extLst>
          </p:cNvPr>
          <p:cNvSpPr/>
          <p:nvPr/>
        </p:nvSpPr>
        <p:spPr>
          <a:xfrm>
            <a:off x="5116735" y="3542287"/>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a:extLst>
              <a:ext uri="{FF2B5EF4-FFF2-40B4-BE49-F238E27FC236}">
                <a16:creationId xmlns:a16="http://schemas.microsoft.com/office/drawing/2014/main" id="{175E71D4-5919-C0A3-58CC-6684A05025F9}"/>
              </a:ext>
            </a:extLst>
          </p:cNvPr>
          <p:cNvSpPr/>
          <p:nvPr/>
        </p:nvSpPr>
        <p:spPr>
          <a:xfrm>
            <a:off x="5116735" y="3905620"/>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a:extLst>
              <a:ext uri="{FF2B5EF4-FFF2-40B4-BE49-F238E27FC236}">
                <a16:creationId xmlns:a16="http://schemas.microsoft.com/office/drawing/2014/main" id="{2A636236-863B-1DA4-A128-8D2072A671C4}"/>
              </a:ext>
            </a:extLst>
          </p:cNvPr>
          <p:cNvSpPr/>
          <p:nvPr/>
        </p:nvSpPr>
        <p:spPr>
          <a:xfrm>
            <a:off x="5108351" y="4282512"/>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a:extLst>
              <a:ext uri="{FF2B5EF4-FFF2-40B4-BE49-F238E27FC236}">
                <a16:creationId xmlns:a16="http://schemas.microsoft.com/office/drawing/2014/main" id="{2A77FEF4-E34C-83F3-838C-4DDAC64AF983}"/>
              </a:ext>
            </a:extLst>
          </p:cNvPr>
          <p:cNvSpPr/>
          <p:nvPr/>
        </p:nvSpPr>
        <p:spPr>
          <a:xfrm>
            <a:off x="5116735" y="4663591"/>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8F7E19FA-4542-1D23-5566-955BAEAF5D6D}"/>
              </a:ext>
            </a:extLst>
          </p:cNvPr>
          <p:cNvSpPr txBox="1"/>
          <p:nvPr/>
        </p:nvSpPr>
        <p:spPr>
          <a:xfrm>
            <a:off x="4773947" y="3429629"/>
            <a:ext cx="288032" cy="369332"/>
          </a:xfrm>
          <a:prstGeom prst="rect">
            <a:avLst/>
          </a:prstGeom>
          <a:noFill/>
        </p:spPr>
        <p:txBody>
          <a:bodyPr wrap="square" rtlCol="0">
            <a:spAutoFit/>
          </a:bodyPr>
          <a:lstStyle/>
          <a:p>
            <a:r>
              <a:rPr lang="en-GB" dirty="0"/>
              <a:t>A</a:t>
            </a:r>
          </a:p>
        </p:txBody>
      </p:sp>
      <p:sp>
        <p:nvSpPr>
          <p:cNvPr id="9" name="TextBox 8">
            <a:extLst>
              <a:ext uri="{FF2B5EF4-FFF2-40B4-BE49-F238E27FC236}">
                <a16:creationId xmlns:a16="http://schemas.microsoft.com/office/drawing/2014/main" id="{91F7C245-7B41-1E8F-848B-6639BBF50CC4}"/>
              </a:ext>
            </a:extLst>
          </p:cNvPr>
          <p:cNvSpPr txBox="1"/>
          <p:nvPr/>
        </p:nvSpPr>
        <p:spPr>
          <a:xfrm>
            <a:off x="4784298" y="3798961"/>
            <a:ext cx="288032" cy="369332"/>
          </a:xfrm>
          <a:prstGeom prst="rect">
            <a:avLst/>
          </a:prstGeom>
          <a:noFill/>
        </p:spPr>
        <p:txBody>
          <a:bodyPr wrap="square" rtlCol="0">
            <a:spAutoFit/>
          </a:bodyPr>
          <a:lstStyle/>
          <a:p>
            <a:r>
              <a:rPr lang="en-GB" dirty="0"/>
              <a:t>B</a:t>
            </a:r>
          </a:p>
        </p:txBody>
      </p:sp>
      <p:sp>
        <p:nvSpPr>
          <p:cNvPr id="10" name="TextBox 9">
            <a:extLst>
              <a:ext uri="{FF2B5EF4-FFF2-40B4-BE49-F238E27FC236}">
                <a16:creationId xmlns:a16="http://schemas.microsoft.com/office/drawing/2014/main" id="{9261E21F-A54F-79AA-4A17-F402C56B4486}"/>
              </a:ext>
            </a:extLst>
          </p:cNvPr>
          <p:cNvSpPr txBox="1"/>
          <p:nvPr/>
        </p:nvSpPr>
        <p:spPr>
          <a:xfrm>
            <a:off x="4784298" y="4150243"/>
            <a:ext cx="288032" cy="369332"/>
          </a:xfrm>
          <a:prstGeom prst="rect">
            <a:avLst/>
          </a:prstGeom>
          <a:noFill/>
        </p:spPr>
        <p:txBody>
          <a:bodyPr wrap="square" rtlCol="0">
            <a:spAutoFit/>
          </a:bodyPr>
          <a:lstStyle/>
          <a:p>
            <a:r>
              <a:rPr lang="en-GB" dirty="0"/>
              <a:t>C</a:t>
            </a:r>
          </a:p>
        </p:txBody>
      </p:sp>
      <p:sp>
        <p:nvSpPr>
          <p:cNvPr id="11" name="TextBox 10">
            <a:extLst>
              <a:ext uri="{FF2B5EF4-FFF2-40B4-BE49-F238E27FC236}">
                <a16:creationId xmlns:a16="http://schemas.microsoft.com/office/drawing/2014/main" id="{68A53DF0-A6AC-F9C2-0346-9F777A3657D3}"/>
              </a:ext>
            </a:extLst>
          </p:cNvPr>
          <p:cNvSpPr txBox="1"/>
          <p:nvPr/>
        </p:nvSpPr>
        <p:spPr>
          <a:xfrm>
            <a:off x="4784298" y="4529228"/>
            <a:ext cx="288032" cy="369332"/>
          </a:xfrm>
          <a:prstGeom prst="rect">
            <a:avLst/>
          </a:prstGeom>
          <a:noFill/>
        </p:spPr>
        <p:txBody>
          <a:bodyPr wrap="square" rtlCol="0">
            <a:spAutoFit/>
          </a:bodyPr>
          <a:lstStyle/>
          <a:p>
            <a:r>
              <a:rPr lang="en-GB" dirty="0"/>
              <a:t>D</a:t>
            </a:r>
          </a:p>
        </p:txBody>
      </p:sp>
      <p:sp>
        <p:nvSpPr>
          <p:cNvPr id="12" name="TextBox 11">
            <a:extLst>
              <a:ext uri="{FF2B5EF4-FFF2-40B4-BE49-F238E27FC236}">
                <a16:creationId xmlns:a16="http://schemas.microsoft.com/office/drawing/2014/main" id="{BED8CDBC-90A0-1A76-28C8-E9E74408C8F3}"/>
              </a:ext>
            </a:extLst>
          </p:cNvPr>
          <p:cNvSpPr txBox="1"/>
          <p:nvPr/>
        </p:nvSpPr>
        <p:spPr>
          <a:xfrm>
            <a:off x="7154172" y="3429000"/>
            <a:ext cx="288032" cy="369332"/>
          </a:xfrm>
          <a:prstGeom prst="rect">
            <a:avLst/>
          </a:prstGeom>
          <a:noFill/>
        </p:spPr>
        <p:txBody>
          <a:bodyPr wrap="square" rtlCol="0">
            <a:spAutoFit/>
          </a:bodyPr>
          <a:lstStyle/>
          <a:p>
            <a:r>
              <a:rPr lang="en-GB" dirty="0"/>
              <a:t>H</a:t>
            </a:r>
          </a:p>
        </p:txBody>
      </p:sp>
      <p:sp>
        <p:nvSpPr>
          <p:cNvPr id="13" name="Oval 12">
            <a:extLst>
              <a:ext uri="{FF2B5EF4-FFF2-40B4-BE49-F238E27FC236}">
                <a16:creationId xmlns:a16="http://schemas.microsoft.com/office/drawing/2014/main" id="{18D3011F-93B7-96CC-CDDE-2D169D6A9800}"/>
              </a:ext>
            </a:extLst>
          </p:cNvPr>
          <p:cNvSpPr/>
          <p:nvPr/>
        </p:nvSpPr>
        <p:spPr>
          <a:xfrm>
            <a:off x="6931248" y="3542287"/>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a16="http://schemas.microsoft.com/office/drawing/2014/main" id="{7DE36635-E05D-6B65-2E79-76C3B7B4A8D6}"/>
              </a:ext>
            </a:extLst>
          </p:cNvPr>
          <p:cNvSpPr/>
          <p:nvPr/>
        </p:nvSpPr>
        <p:spPr>
          <a:xfrm>
            <a:off x="6931248" y="3905620"/>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0436506C-C227-4BEB-07C6-A6BA875DB033}"/>
              </a:ext>
            </a:extLst>
          </p:cNvPr>
          <p:cNvSpPr/>
          <p:nvPr/>
        </p:nvSpPr>
        <p:spPr>
          <a:xfrm>
            <a:off x="6922864" y="4282512"/>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64D640C4-0891-4D63-CE81-719DEC758573}"/>
              </a:ext>
            </a:extLst>
          </p:cNvPr>
          <p:cNvSpPr/>
          <p:nvPr/>
        </p:nvSpPr>
        <p:spPr>
          <a:xfrm>
            <a:off x="6931248" y="4663591"/>
            <a:ext cx="144016" cy="144016"/>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CA869EE7-B87A-7749-D3FB-F88D2D25F75E}"/>
              </a:ext>
            </a:extLst>
          </p:cNvPr>
          <p:cNvSpPr txBox="1"/>
          <p:nvPr/>
        </p:nvSpPr>
        <p:spPr>
          <a:xfrm>
            <a:off x="7162556" y="3784159"/>
            <a:ext cx="288032" cy="369332"/>
          </a:xfrm>
          <a:prstGeom prst="rect">
            <a:avLst/>
          </a:prstGeom>
          <a:noFill/>
        </p:spPr>
        <p:txBody>
          <a:bodyPr wrap="square" rtlCol="0">
            <a:spAutoFit/>
          </a:bodyPr>
          <a:lstStyle/>
          <a:p>
            <a:r>
              <a:rPr lang="en-GB" dirty="0"/>
              <a:t>R</a:t>
            </a:r>
          </a:p>
        </p:txBody>
      </p:sp>
      <p:sp>
        <p:nvSpPr>
          <p:cNvPr id="18" name="TextBox 17">
            <a:extLst>
              <a:ext uri="{FF2B5EF4-FFF2-40B4-BE49-F238E27FC236}">
                <a16:creationId xmlns:a16="http://schemas.microsoft.com/office/drawing/2014/main" id="{6F4AA85C-24BD-2BA6-6C19-03BB903E9120}"/>
              </a:ext>
            </a:extLst>
          </p:cNvPr>
          <p:cNvSpPr txBox="1"/>
          <p:nvPr/>
        </p:nvSpPr>
        <p:spPr>
          <a:xfrm>
            <a:off x="7162556" y="4150684"/>
            <a:ext cx="288032" cy="369332"/>
          </a:xfrm>
          <a:prstGeom prst="rect">
            <a:avLst/>
          </a:prstGeom>
          <a:noFill/>
        </p:spPr>
        <p:txBody>
          <a:bodyPr wrap="square" rtlCol="0">
            <a:spAutoFit/>
          </a:bodyPr>
          <a:lstStyle/>
          <a:p>
            <a:r>
              <a:rPr lang="en-GB" dirty="0"/>
              <a:t>S</a:t>
            </a:r>
          </a:p>
        </p:txBody>
      </p:sp>
      <p:sp>
        <p:nvSpPr>
          <p:cNvPr id="19" name="TextBox 18">
            <a:extLst>
              <a:ext uri="{FF2B5EF4-FFF2-40B4-BE49-F238E27FC236}">
                <a16:creationId xmlns:a16="http://schemas.microsoft.com/office/drawing/2014/main" id="{7C8CF640-23BA-B0B5-BD1D-0C5219C7BB6E}"/>
              </a:ext>
            </a:extLst>
          </p:cNvPr>
          <p:cNvSpPr txBox="1"/>
          <p:nvPr/>
        </p:nvSpPr>
        <p:spPr>
          <a:xfrm>
            <a:off x="7162556" y="4510772"/>
            <a:ext cx="288032" cy="369332"/>
          </a:xfrm>
          <a:prstGeom prst="rect">
            <a:avLst/>
          </a:prstGeom>
          <a:noFill/>
        </p:spPr>
        <p:txBody>
          <a:bodyPr wrap="square" rtlCol="0">
            <a:spAutoFit/>
          </a:bodyPr>
          <a:lstStyle/>
          <a:p>
            <a:r>
              <a:rPr lang="en-GB" dirty="0"/>
              <a:t>T</a:t>
            </a:r>
          </a:p>
        </p:txBody>
      </p:sp>
      <p:cxnSp>
        <p:nvCxnSpPr>
          <p:cNvPr id="20" name="Straight Connector 19">
            <a:extLst>
              <a:ext uri="{FF2B5EF4-FFF2-40B4-BE49-F238E27FC236}">
                <a16:creationId xmlns:a16="http://schemas.microsoft.com/office/drawing/2014/main" id="{A406EE96-B638-F350-6E7C-C53AED609CB4}"/>
              </a:ext>
            </a:extLst>
          </p:cNvPr>
          <p:cNvCxnSpPr>
            <a:stCxn id="4" idx="6"/>
            <a:endCxn id="13" idx="2"/>
          </p:cNvCxnSpPr>
          <p:nvPr/>
        </p:nvCxnSpPr>
        <p:spPr>
          <a:xfrm>
            <a:off x="5260751" y="3614295"/>
            <a:ext cx="1670497" cy="0"/>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C2DDC07-33AD-B003-F404-4EFBDFED3D47}"/>
              </a:ext>
            </a:extLst>
          </p:cNvPr>
          <p:cNvCxnSpPr>
            <a:stCxn id="4" idx="6"/>
            <a:endCxn id="14" idx="2"/>
          </p:cNvCxnSpPr>
          <p:nvPr/>
        </p:nvCxnSpPr>
        <p:spPr>
          <a:xfrm>
            <a:off x="5260751" y="3614295"/>
            <a:ext cx="1670497" cy="363333"/>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A132E28-FD57-5E5E-EE9D-FC578A3E4716}"/>
              </a:ext>
            </a:extLst>
          </p:cNvPr>
          <p:cNvCxnSpPr>
            <a:stCxn id="4" idx="6"/>
            <a:endCxn id="15" idx="2"/>
          </p:cNvCxnSpPr>
          <p:nvPr/>
        </p:nvCxnSpPr>
        <p:spPr>
          <a:xfrm>
            <a:off x="5260751" y="3614295"/>
            <a:ext cx="1662113" cy="740225"/>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29FF737-AD9A-1B7F-96AB-3166FE8699F9}"/>
              </a:ext>
            </a:extLst>
          </p:cNvPr>
          <p:cNvCxnSpPr>
            <a:stCxn id="5" idx="6"/>
            <a:endCxn id="13" idx="2"/>
          </p:cNvCxnSpPr>
          <p:nvPr/>
        </p:nvCxnSpPr>
        <p:spPr>
          <a:xfrm flipV="1">
            <a:off x="5260751" y="3614295"/>
            <a:ext cx="1670497" cy="363333"/>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019EDA9-B46A-C928-D916-1EE7C37191F4}"/>
              </a:ext>
            </a:extLst>
          </p:cNvPr>
          <p:cNvCxnSpPr>
            <a:stCxn id="5" idx="6"/>
            <a:endCxn id="15" idx="2"/>
          </p:cNvCxnSpPr>
          <p:nvPr/>
        </p:nvCxnSpPr>
        <p:spPr>
          <a:xfrm>
            <a:off x="5260751" y="3977628"/>
            <a:ext cx="1662113" cy="376892"/>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B108DD5-A3B4-20BD-6B15-7E6E80FF0CBA}"/>
              </a:ext>
            </a:extLst>
          </p:cNvPr>
          <p:cNvCxnSpPr>
            <a:stCxn id="6" idx="6"/>
            <a:endCxn id="13" idx="2"/>
          </p:cNvCxnSpPr>
          <p:nvPr/>
        </p:nvCxnSpPr>
        <p:spPr>
          <a:xfrm flipV="1">
            <a:off x="5252367" y="3614295"/>
            <a:ext cx="1678881" cy="740225"/>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671BE69-1EC8-FD22-60AC-E341FF07FF23}"/>
              </a:ext>
            </a:extLst>
          </p:cNvPr>
          <p:cNvCxnSpPr>
            <a:stCxn id="6" idx="6"/>
            <a:endCxn id="15" idx="2"/>
          </p:cNvCxnSpPr>
          <p:nvPr/>
        </p:nvCxnSpPr>
        <p:spPr>
          <a:xfrm>
            <a:off x="5252367" y="4354520"/>
            <a:ext cx="1670497" cy="0"/>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816D895-F5FC-5B02-42D8-0EF139A51821}"/>
              </a:ext>
            </a:extLst>
          </p:cNvPr>
          <p:cNvCxnSpPr>
            <a:stCxn id="6" idx="6"/>
            <a:endCxn id="16" idx="2"/>
          </p:cNvCxnSpPr>
          <p:nvPr/>
        </p:nvCxnSpPr>
        <p:spPr>
          <a:xfrm>
            <a:off x="5252367" y="4354520"/>
            <a:ext cx="1678881" cy="381079"/>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5C299B4-A88C-26D9-1457-B4960BA705F1}"/>
              </a:ext>
            </a:extLst>
          </p:cNvPr>
          <p:cNvCxnSpPr>
            <a:stCxn id="7" idx="6"/>
            <a:endCxn id="14" idx="2"/>
          </p:cNvCxnSpPr>
          <p:nvPr/>
        </p:nvCxnSpPr>
        <p:spPr>
          <a:xfrm flipV="1">
            <a:off x="5260751" y="3977628"/>
            <a:ext cx="1670497" cy="757971"/>
          </a:xfrm>
          <a:prstGeom prst="line">
            <a:avLst/>
          </a:prstGeom>
          <a:ln w="127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B487CA-998C-9428-8A0A-55D95273BF7A}"/>
              </a:ext>
            </a:extLst>
          </p:cNvPr>
          <p:cNvCxnSpPr>
            <a:stCxn id="7" idx="6"/>
            <a:endCxn id="15" idx="2"/>
          </p:cNvCxnSpPr>
          <p:nvPr/>
        </p:nvCxnSpPr>
        <p:spPr>
          <a:xfrm flipV="1">
            <a:off x="5260751" y="4354520"/>
            <a:ext cx="1662113" cy="381079"/>
          </a:xfrm>
          <a:prstGeom prst="line">
            <a:avLst/>
          </a:prstGeom>
          <a:ln w="254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1359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75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75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75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75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75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75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75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75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75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75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750"/>
                                        <p:tgtEl>
                                          <p:spTgt spid="1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750"/>
                                        <p:tgtEl>
                                          <p:spTgt spid="1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750"/>
                                        <p:tgtEl>
                                          <p:spTgt spid="19"/>
                                        </p:tgtEl>
                                      </p:cBhvr>
                                    </p:animEffect>
                                  </p:childTnLst>
                                </p:cTn>
                              </p:par>
                              <p:par>
                                <p:cTn id="53" presetID="10"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750"/>
                                        <p:tgtEl>
                                          <p:spTgt spid="20"/>
                                        </p:tgtEl>
                                      </p:cBhvr>
                                    </p:animEffect>
                                  </p:childTnLst>
                                </p:cTn>
                              </p:par>
                              <p:par>
                                <p:cTn id="56" presetID="10" presetClass="entr" presetSubtype="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750"/>
                                        <p:tgtEl>
                                          <p:spTgt spid="21"/>
                                        </p:tgtEl>
                                      </p:cBhvr>
                                    </p:animEffect>
                                  </p:childTnLst>
                                </p:cTn>
                              </p:par>
                              <p:par>
                                <p:cTn id="59" presetID="10" presetClass="entr" presetSubtype="0"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750"/>
                                        <p:tgtEl>
                                          <p:spTgt spid="22"/>
                                        </p:tgtEl>
                                      </p:cBhvr>
                                    </p:animEffect>
                                  </p:childTnLst>
                                </p:cTn>
                              </p:par>
                              <p:par>
                                <p:cTn id="62" presetID="10" presetClass="entr" presetSubtype="0"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750"/>
                                        <p:tgtEl>
                                          <p:spTgt spid="23"/>
                                        </p:tgtEl>
                                      </p:cBhvr>
                                    </p:animEffect>
                                  </p:childTnLst>
                                </p:cTn>
                              </p:par>
                              <p:par>
                                <p:cTn id="65" presetID="10"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750"/>
                                        <p:tgtEl>
                                          <p:spTgt spid="24"/>
                                        </p:tgtEl>
                                      </p:cBhvr>
                                    </p:animEffect>
                                  </p:childTnLst>
                                </p:cTn>
                              </p:par>
                              <p:par>
                                <p:cTn id="68" presetID="10" presetClass="entr" presetSubtype="0"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750"/>
                                        <p:tgtEl>
                                          <p:spTgt spid="25"/>
                                        </p:tgtEl>
                                      </p:cBhvr>
                                    </p:animEffect>
                                  </p:childTnLst>
                                </p:cTn>
                              </p:par>
                              <p:par>
                                <p:cTn id="71" presetID="10" presetClass="entr" presetSubtype="0" fill="hold"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750"/>
                                        <p:tgtEl>
                                          <p:spTgt spid="26"/>
                                        </p:tgtEl>
                                      </p:cBhvr>
                                    </p:animEffect>
                                  </p:childTnLst>
                                </p:cTn>
                              </p:par>
                              <p:par>
                                <p:cTn id="74" presetID="10" presetClass="entr" presetSubtype="0" fill="hold"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750"/>
                                        <p:tgtEl>
                                          <p:spTgt spid="27"/>
                                        </p:tgtEl>
                                      </p:cBhvr>
                                    </p:animEffect>
                                  </p:childTnLst>
                                </p:cTn>
                              </p:par>
                              <p:par>
                                <p:cTn id="77" presetID="10" presetClass="entr" presetSubtype="0" fill="hold"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750"/>
                                        <p:tgtEl>
                                          <p:spTgt spid="28"/>
                                        </p:tgtEl>
                                      </p:cBhvr>
                                    </p:animEffect>
                                  </p:childTnLst>
                                </p:cTn>
                              </p:par>
                              <p:par>
                                <p:cTn id="80" presetID="10" presetClass="entr" presetSubtype="0" fill="hold"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p:bldP spid="13" grpId="0" animBg="1"/>
      <p:bldP spid="14" grpId="0" animBg="1"/>
      <p:bldP spid="15" grpId="0" animBg="1"/>
      <p:bldP spid="16" grpId="0" animBg="1"/>
      <p:bldP spid="17" grpId="0"/>
      <p:bldP spid="18" grpId="0"/>
      <p:bldP spid="1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RiE Presentation  -  Read-Only" id="{555F8449-AD49-4160-B566-425745D48545}" vid="{75D98D21-1C18-4255-B0D8-3905296D00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ORiE Presentation</Template>
  <TotalTime>27</TotalTime>
  <Words>2472</Words>
  <Application>Microsoft Office PowerPoint</Application>
  <PresentationFormat>Widescreen</PresentationFormat>
  <Paragraphs>265</Paragraphs>
  <Slides>20</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Aptos</vt:lpstr>
      <vt:lpstr>Aptos Display</vt:lpstr>
      <vt:lpstr>Arial</vt:lpstr>
      <vt:lpstr>Calibri</vt:lpstr>
      <vt:lpstr>Roboto</vt:lpstr>
      <vt:lpstr>Roboto Light</vt:lpstr>
      <vt:lpstr>Verdana</vt:lpstr>
      <vt:lpstr>Office Theme</vt:lpstr>
      <vt:lpstr>Sports Matching</vt:lpstr>
      <vt:lpstr>Your Task – Task 1</vt:lpstr>
      <vt:lpstr>Bipartite graphs</vt:lpstr>
      <vt:lpstr>Your bipartite graphs</vt:lpstr>
      <vt:lpstr>Initial matching – Task 2</vt:lpstr>
      <vt:lpstr>Maximum matching algorithm</vt:lpstr>
      <vt:lpstr>Step 1</vt:lpstr>
      <vt:lpstr>Step 2</vt:lpstr>
      <vt:lpstr>Step 3</vt:lpstr>
      <vt:lpstr>Step 4</vt:lpstr>
      <vt:lpstr>Evaluation</vt:lpstr>
      <vt:lpstr>Operational Research</vt:lpstr>
      <vt:lpstr>OR in detail – Supermarkets</vt:lpstr>
      <vt:lpstr>OR in detail – Airlines</vt:lpstr>
      <vt:lpstr>OR in detail – Healthcare</vt:lpstr>
      <vt:lpstr>When is OR used?</vt:lpstr>
      <vt:lpstr>What OR techniques are used?</vt:lpstr>
      <vt:lpstr>Where can OR take you?</vt:lpstr>
      <vt:lpstr>Interested?</vt:lpstr>
      <vt:lpstr>Find out more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Chiara Carparelli</dc:creator>
  <cp:lastModifiedBy>Chiara Carparelli</cp:lastModifiedBy>
  <cp:revision>1</cp:revision>
  <dcterms:created xsi:type="dcterms:W3CDTF">2025-04-08T09:01:25Z</dcterms:created>
  <dcterms:modified xsi:type="dcterms:W3CDTF">2025-04-08T09:29:05Z</dcterms:modified>
</cp:coreProperties>
</file>